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381" r:id="rId2"/>
    <p:sldId id="260" r:id="rId3"/>
    <p:sldId id="303" r:id="rId4"/>
    <p:sldId id="327" r:id="rId5"/>
    <p:sldId id="348" r:id="rId6"/>
    <p:sldId id="346" r:id="rId7"/>
    <p:sldId id="347" r:id="rId8"/>
    <p:sldId id="350" r:id="rId9"/>
    <p:sldId id="351" r:id="rId10"/>
    <p:sldId id="352" r:id="rId11"/>
    <p:sldId id="353" r:id="rId12"/>
    <p:sldId id="342" r:id="rId13"/>
    <p:sldId id="343" r:id="rId14"/>
    <p:sldId id="374" r:id="rId15"/>
    <p:sldId id="355" r:id="rId16"/>
    <p:sldId id="356" r:id="rId17"/>
    <p:sldId id="365" r:id="rId18"/>
    <p:sldId id="334" r:id="rId19"/>
    <p:sldId id="332" r:id="rId20"/>
    <p:sldId id="354" r:id="rId21"/>
    <p:sldId id="357" r:id="rId22"/>
    <p:sldId id="358" r:id="rId23"/>
    <p:sldId id="359" r:id="rId24"/>
    <p:sldId id="302" r:id="rId25"/>
    <p:sldId id="331" r:id="rId26"/>
    <p:sldId id="360" r:id="rId27"/>
    <p:sldId id="361" r:id="rId28"/>
    <p:sldId id="319" r:id="rId29"/>
    <p:sldId id="373" r:id="rId30"/>
    <p:sldId id="375" r:id="rId31"/>
    <p:sldId id="376" r:id="rId32"/>
    <p:sldId id="364" r:id="rId33"/>
    <p:sldId id="370" r:id="rId34"/>
    <p:sldId id="371" r:id="rId35"/>
    <p:sldId id="372" r:id="rId36"/>
    <p:sldId id="363" r:id="rId37"/>
    <p:sldId id="367" r:id="rId38"/>
    <p:sldId id="362" r:id="rId39"/>
    <p:sldId id="368" r:id="rId40"/>
    <p:sldId id="366" r:id="rId41"/>
    <p:sldId id="369" r:id="rId42"/>
    <p:sldId id="378" r:id="rId43"/>
    <p:sldId id="377" r:id="rId44"/>
    <p:sldId id="379" r:id="rId45"/>
    <p:sldId id="270" r:id="rId46"/>
    <p:sldId id="320" r:id="rId47"/>
    <p:sldId id="337" r:id="rId48"/>
    <p:sldId id="338" r:id="rId49"/>
    <p:sldId id="339" r:id="rId50"/>
    <p:sldId id="340" r:id="rId51"/>
    <p:sldId id="325" r:id="rId52"/>
    <p:sldId id="312" r:id="rId53"/>
    <p:sldId id="314" r:id="rId54"/>
    <p:sldId id="313" r:id="rId55"/>
    <p:sldId id="315" r:id="rId56"/>
    <p:sldId id="316" r:id="rId57"/>
    <p:sldId id="317" r:id="rId58"/>
    <p:sldId id="318" r:id="rId59"/>
    <p:sldId id="273" r:id="rId60"/>
    <p:sldId id="277" r:id="rId61"/>
    <p:sldId id="278" r:id="rId62"/>
    <p:sldId id="295" r:id="rId63"/>
    <p:sldId id="296" r:id="rId64"/>
    <p:sldId id="279" r:id="rId65"/>
    <p:sldId id="280" r:id="rId66"/>
    <p:sldId id="28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A73"/>
    <a:srgbClr val="D542EE"/>
    <a:srgbClr val="BAB0D8"/>
    <a:srgbClr val="ACACD8"/>
    <a:srgbClr val="B3BCD5"/>
    <a:srgbClr val="6375A9"/>
    <a:srgbClr val="6743ED"/>
    <a:srgbClr val="426FEE"/>
    <a:srgbClr val="4D1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336" autoAdjust="0"/>
  </p:normalViewPr>
  <p:slideViewPr>
    <p:cSldViewPr snapToGrid="0">
      <p:cViewPr varScale="1">
        <p:scale>
          <a:sx n="68" d="100"/>
          <a:sy n="68" d="100"/>
        </p:scale>
        <p:origin x="8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5DF0-1201-4FF8-91AC-FAF91C7700C9}" type="datetimeFigureOut">
              <a:rPr lang="en-IE" smtClean="0"/>
              <a:t>24/05/2022</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DEB24-E56E-4991-8542-41DF110C3282}" type="slidenum">
              <a:rPr lang="en-IE" smtClean="0"/>
              <a:t>‹#›</a:t>
            </a:fld>
            <a:endParaRPr lang="en-IE"/>
          </a:p>
        </p:txBody>
      </p:sp>
    </p:spTree>
    <p:extLst>
      <p:ext uri="{BB962C8B-B14F-4D97-AF65-F5344CB8AC3E}">
        <p14:creationId xmlns:p14="http://schemas.microsoft.com/office/powerpoint/2010/main" val="1230744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B29C-B9C5-4787-BC9C-79A94A8B6C36}" type="datetimeFigureOut">
              <a:rPr lang="en-IE" smtClean="0"/>
              <a:t>24/05/2022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23CBA-7B8A-4B7B-85F4-17415C8FC737}" type="slidenum">
              <a:rPr lang="en-IE" smtClean="0"/>
              <a:t>‹#›</a:t>
            </a:fld>
            <a:endParaRPr lang="en-IE"/>
          </a:p>
        </p:txBody>
      </p:sp>
    </p:spTree>
    <p:extLst>
      <p:ext uri="{BB962C8B-B14F-4D97-AF65-F5344CB8AC3E}">
        <p14:creationId xmlns:p14="http://schemas.microsoft.com/office/powerpoint/2010/main" val="38472940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3332586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53</a:t>
            </a:fld>
            <a:endParaRPr lang="en-IE"/>
          </a:p>
        </p:txBody>
      </p:sp>
    </p:spTree>
    <p:extLst>
      <p:ext uri="{BB962C8B-B14F-4D97-AF65-F5344CB8AC3E}">
        <p14:creationId xmlns:p14="http://schemas.microsoft.com/office/powerpoint/2010/main" val="99977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54</a:t>
            </a:fld>
            <a:endParaRPr lang="en-IE"/>
          </a:p>
        </p:txBody>
      </p:sp>
    </p:spTree>
    <p:extLst>
      <p:ext uri="{BB962C8B-B14F-4D97-AF65-F5344CB8AC3E}">
        <p14:creationId xmlns:p14="http://schemas.microsoft.com/office/powerpoint/2010/main" val="4177574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55</a:t>
            </a:fld>
            <a:endParaRPr lang="en-IE"/>
          </a:p>
        </p:txBody>
      </p:sp>
    </p:spTree>
    <p:extLst>
      <p:ext uri="{BB962C8B-B14F-4D97-AF65-F5344CB8AC3E}">
        <p14:creationId xmlns:p14="http://schemas.microsoft.com/office/powerpoint/2010/main" val="3836329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56</a:t>
            </a:fld>
            <a:endParaRPr lang="en-IE"/>
          </a:p>
        </p:txBody>
      </p:sp>
    </p:spTree>
    <p:extLst>
      <p:ext uri="{BB962C8B-B14F-4D97-AF65-F5344CB8AC3E}">
        <p14:creationId xmlns:p14="http://schemas.microsoft.com/office/powerpoint/2010/main" val="2504237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57</a:t>
            </a:fld>
            <a:endParaRPr lang="en-IE"/>
          </a:p>
        </p:txBody>
      </p:sp>
    </p:spTree>
    <p:extLst>
      <p:ext uri="{BB962C8B-B14F-4D97-AF65-F5344CB8AC3E}">
        <p14:creationId xmlns:p14="http://schemas.microsoft.com/office/powerpoint/2010/main" val="3725045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striking effects of age is the involuntary loss of muscle mass, strength, and function, termed sarcopenia.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59</a:t>
            </a:fld>
            <a:endParaRPr lang="en-IE"/>
          </a:p>
        </p:txBody>
      </p:sp>
    </p:spTree>
    <p:extLst>
      <p:ext uri="{BB962C8B-B14F-4D97-AF65-F5344CB8AC3E}">
        <p14:creationId xmlns:p14="http://schemas.microsoft.com/office/powerpoint/2010/main" val="1194551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Muscles express their own set of muscle-enriched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known as </a:t>
            </a:r>
            <a:r>
              <a:rPr lang="en-US" sz="1200" kern="1200" dirty="0" err="1" smtClean="0">
                <a:solidFill>
                  <a:schemeClr val="tx1"/>
                </a:solidFill>
                <a:effectLst/>
                <a:latin typeface="+mn-lt"/>
                <a:ea typeface="+mn-ea"/>
                <a:cs typeface="+mn-cs"/>
              </a:rPr>
              <a:t>myomirs</a:t>
            </a:r>
            <a:r>
              <a:rPr lang="en-US" sz="1200" kern="1200" dirty="0" smtClean="0">
                <a:solidFill>
                  <a:schemeClr val="tx1"/>
                </a:solidFill>
                <a:effectLst/>
                <a:latin typeface="+mn-lt"/>
                <a:ea typeface="+mn-ea"/>
                <a:cs typeface="+mn-cs"/>
              </a:rPr>
              <a:t>: mir1, 206, 208, 133, 486, 499.</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60</a:t>
            </a:fld>
            <a:endParaRPr lang="en-IE"/>
          </a:p>
        </p:txBody>
      </p:sp>
    </p:spTree>
    <p:extLst>
      <p:ext uri="{BB962C8B-B14F-4D97-AF65-F5344CB8AC3E}">
        <p14:creationId xmlns:p14="http://schemas.microsoft.com/office/powerpoint/2010/main" val="269060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61</a:t>
            </a:fld>
            <a:endParaRPr lang="en-IE"/>
          </a:p>
        </p:txBody>
      </p:sp>
    </p:spTree>
    <p:extLst>
      <p:ext uri="{BB962C8B-B14F-4D97-AF65-F5344CB8AC3E}">
        <p14:creationId xmlns:p14="http://schemas.microsoft.com/office/powerpoint/2010/main" val="1323450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Modified from</a:t>
            </a:r>
            <a:r>
              <a:rPr lang="en-US" baseline="0" dirty="0" smtClean="0"/>
              <a:t> https://www.thelancet.com/article/S2352-3964(16)30423-6/fulltext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62</a:t>
            </a:fld>
            <a:endParaRPr lang="en-IE"/>
          </a:p>
        </p:txBody>
      </p:sp>
    </p:spTree>
    <p:extLst>
      <p:ext uri="{BB962C8B-B14F-4D97-AF65-F5344CB8AC3E}">
        <p14:creationId xmlns:p14="http://schemas.microsoft.com/office/powerpoint/2010/main" val="274401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https://www.sciencedirect.com/science/article/pii/S2666166721007292</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63</a:t>
            </a:fld>
            <a:endParaRPr lang="en-IE"/>
          </a:p>
        </p:txBody>
      </p:sp>
    </p:spTree>
    <p:extLst>
      <p:ext uri="{BB962C8B-B14F-4D97-AF65-F5344CB8AC3E}">
        <p14:creationId xmlns:p14="http://schemas.microsoft.com/office/powerpoint/2010/main" val="667958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19</a:t>
            </a:fld>
            <a:endParaRPr lang="en-IE"/>
          </a:p>
        </p:txBody>
      </p:sp>
    </p:spTree>
    <p:extLst>
      <p:ext uri="{BB962C8B-B14F-4D97-AF65-F5344CB8AC3E}">
        <p14:creationId xmlns:p14="http://schemas.microsoft.com/office/powerpoint/2010/main" val="2023928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24</a:t>
            </a:fld>
            <a:endParaRPr lang="en-IE"/>
          </a:p>
        </p:txBody>
      </p:sp>
    </p:spTree>
    <p:extLst>
      <p:ext uri="{BB962C8B-B14F-4D97-AF65-F5344CB8AC3E}">
        <p14:creationId xmlns:p14="http://schemas.microsoft.com/office/powerpoint/2010/main" val="1572641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smtClean="0"/>
              <a:t>mathematical representation of a network and it describes the relationship between lines and points</a:t>
            </a:r>
            <a:endParaRPr lang="en-IE" dirty="0" smtClean="0"/>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25</a:t>
            </a:fld>
            <a:endParaRPr lang="en-IE"/>
          </a:p>
        </p:txBody>
      </p:sp>
    </p:spTree>
    <p:extLst>
      <p:ext uri="{BB962C8B-B14F-4D97-AF65-F5344CB8AC3E}">
        <p14:creationId xmlns:p14="http://schemas.microsoft.com/office/powerpoint/2010/main" val="417569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46</a:t>
            </a:fld>
            <a:endParaRPr lang="en-IE"/>
          </a:p>
        </p:txBody>
      </p:sp>
    </p:spTree>
    <p:extLst>
      <p:ext uri="{BB962C8B-B14F-4D97-AF65-F5344CB8AC3E}">
        <p14:creationId xmlns:p14="http://schemas.microsoft.com/office/powerpoint/2010/main" val="342319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48</a:t>
            </a:fld>
            <a:endParaRPr lang="en-IE"/>
          </a:p>
        </p:txBody>
      </p:sp>
    </p:spTree>
    <p:extLst>
      <p:ext uri="{BB962C8B-B14F-4D97-AF65-F5344CB8AC3E}">
        <p14:creationId xmlns:p14="http://schemas.microsoft.com/office/powerpoint/2010/main" val="273083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49</a:t>
            </a:fld>
            <a:endParaRPr lang="en-IE"/>
          </a:p>
        </p:txBody>
      </p:sp>
    </p:spTree>
    <p:extLst>
      <p:ext uri="{BB962C8B-B14F-4D97-AF65-F5344CB8AC3E}">
        <p14:creationId xmlns:p14="http://schemas.microsoft.com/office/powerpoint/2010/main" val="3166362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50</a:t>
            </a:fld>
            <a:endParaRPr lang="en-IE"/>
          </a:p>
        </p:txBody>
      </p:sp>
    </p:spTree>
    <p:extLst>
      <p:ext uri="{BB962C8B-B14F-4D97-AF65-F5344CB8AC3E}">
        <p14:creationId xmlns:p14="http://schemas.microsoft.com/office/powerpoint/2010/main" val="2930579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52</a:t>
            </a:fld>
            <a:endParaRPr lang="en-IE"/>
          </a:p>
        </p:txBody>
      </p:sp>
    </p:spTree>
    <p:extLst>
      <p:ext uri="{BB962C8B-B14F-4D97-AF65-F5344CB8AC3E}">
        <p14:creationId xmlns:p14="http://schemas.microsoft.com/office/powerpoint/2010/main" val="4182596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66225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429470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98324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017289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63833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1C177-6F22-C44E-B938-BA13453CF723}"/>
              </a:ext>
            </a:extLst>
          </p:cNvPr>
          <p:cNvSpPr>
            <a:spLocks noGrp="1"/>
          </p:cNvSpPr>
          <p:nvPr>
            <p:ph idx="1"/>
          </p:nvPr>
        </p:nvSpPr>
        <p:spPr>
          <a:xfrm>
            <a:off x="778565" y="2235547"/>
            <a:ext cx="9144000" cy="3598723"/>
          </a:xfrm>
          <a:prstGeom prst="rect">
            <a:avLst/>
          </a:prstGeom>
        </p:spPr>
        <p:txBody>
          <a:bodyPr/>
          <a:lstStyle>
            <a:lvl1pPr>
              <a:defRPr sz="2400" baseline="0">
                <a:latin typeface="Arial" panose="020B0604020202020204" pitchFamily="34" charset="0"/>
              </a:defRPr>
            </a:lvl1pPr>
            <a:lvl2pPr>
              <a:defRPr sz="2000" baseline="0">
                <a:latin typeface="Arial" panose="020B0604020202020204" pitchFamily="34" charset="0"/>
              </a:defRPr>
            </a:lvl2pPr>
            <a:lvl3pPr>
              <a:defRPr sz="1800" baseline="0">
                <a:latin typeface="Arial" panose="020B0604020202020204" pitchFamily="34" charset="0"/>
              </a:defRPr>
            </a:lvl3pPr>
            <a:lvl4pPr>
              <a:defRPr sz="1600" baseline="0">
                <a:latin typeface="Arial" panose="020B0604020202020204" pitchFamily="34" charset="0"/>
              </a:defRPr>
            </a:lvl4pPr>
            <a:lvl5pPr>
              <a:defRPr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7" name="Title 1">
            <a:extLst>
              <a:ext uri="{FF2B5EF4-FFF2-40B4-BE49-F238E27FC236}">
                <a16:creationId xmlns:a16="http://schemas.microsoft.com/office/drawing/2014/main" id="{1A94DB29-0A80-704A-B8AB-1BDA4D674AAD}"/>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42478B85-5816-3043-B567-914AC52B1DEA}"/>
              </a:ext>
            </a:extLst>
          </p:cNvPr>
          <p:cNvSpPr>
            <a:spLocks noGrp="1"/>
          </p:cNvSpPr>
          <p:nvPr>
            <p:ph type="subTitle" idx="10"/>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1103446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00808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58729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5002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96781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48579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05889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76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5621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2308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9DF3-A57B-4383-B029-339E20DB8691}" type="slidenum">
              <a:rPr lang="en-IE" smtClean="0"/>
              <a:t>‹#›</a:t>
            </a:fld>
            <a:endParaRPr lang="en-IE"/>
          </a:p>
        </p:txBody>
      </p:sp>
    </p:spTree>
    <p:extLst>
      <p:ext uri="{BB962C8B-B14F-4D97-AF65-F5344CB8AC3E}">
        <p14:creationId xmlns:p14="http://schemas.microsoft.com/office/powerpoint/2010/main" val="199148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4" r:id="rId13"/>
    <p:sldLayoutId id="2147483665" r:id="rId14"/>
    <p:sldLayoutId id="214748366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jpeg"/><Relationship Id="rId5" Type="http://schemas.microsoft.com/office/2007/relationships/hdphoto" Target="../media/hdphoto2.wdp"/><Relationship Id="rId4" Type="http://schemas.openxmlformats.org/officeDocument/2006/relationships/image" Target="../media/image15.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a:t>
            </a:fld>
            <a:endParaRPr lang="en-IE"/>
          </a:p>
        </p:txBody>
      </p:sp>
      <p:pic>
        <p:nvPicPr>
          <p:cNvPr id="6146" name="Picture 2" descr="Tienda Regalos | Pokemon comuniti Wiki | Fando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07402" y="2627459"/>
            <a:ext cx="1285875"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0486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Noncoding RNA Database Resource</a:t>
            </a:r>
            <a:endParaRPr lang="en-IE" dirty="0"/>
          </a:p>
        </p:txBody>
      </p:sp>
      <p:pic>
        <p:nvPicPr>
          <p:cNvPr id="7" name="Content Placeholder 6"/>
          <p:cNvPicPr>
            <a:picLocks noGrp="1" noChangeAspect="1"/>
          </p:cNvPicPr>
          <p:nvPr>
            <p:ph idx="1"/>
          </p:nvPr>
        </p:nvPicPr>
        <p:blipFill>
          <a:blip r:embed="rId2"/>
          <a:stretch>
            <a:fillRect/>
          </a:stretch>
        </p:blipFill>
        <p:spPr>
          <a:xfrm>
            <a:off x="1732549" y="1368000"/>
            <a:ext cx="7754728" cy="4798133"/>
          </a:xfrm>
          <a:prstGeom prst="rect">
            <a:avLst/>
          </a:prstGeom>
        </p:spPr>
      </p:pic>
    </p:spTree>
    <p:extLst>
      <p:ext uri="{BB962C8B-B14F-4D97-AF65-F5344CB8AC3E}">
        <p14:creationId xmlns:p14="http://schemas.microsoft.com/office/powerpoint/2010/main" val="1759716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99692" y="1649413"/>
            <a:ext cx="7157615" cy="4470400"/>
          </a:xfrm>
          <a:prstGeom prst="rect">
            <a:avLst/>
          </a:prstGeom>
        </p:spPr>
      </p:pic>
      <p:sp>
        <p:nvSpPr>
          <p:cNvPr id="3" name="Title 2"/>
          <p:cNvSpPr>
            <a:spLocks noGrp="1"/>
          </p:cNvSpPr>
          <p:nvPr>
            <p:ph type="title"/>
          </p:nvPr>
        </p:nvSpPr>
        <p:spPr/>
        <p:txBody>
          <a:bodyPr/>
          <a:lstStyle/>
          <a:p>
            <a:r>
              <a:rPr lang="en-US" dirty="0" smtClean="0"/>
              <a:t>NRDR result for miRNA</a:t>
            </a:r>
            <a:endParaRPr lang="en-IE" dirty="0"/>
          </a:p>
        </p:txBody>
      </p:sp>
    </p:spTree>
    <p:extLst>
      <p:ext uri="{BB962C8B-B14F-4D97-AF65-F5344CB8AC3E}">
        <p14:creationId xmlns:p14="http://schemas.microsoft.com/office/powerpoint/2010/main" val="17296909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12</a:t>
            </a:fld>
            <a:endParaRPr lang="en-IE"/>
          </a:p>
        </p:txBody>
      </p:sp>
      <p:sp>
        <p:nvSpPr>
          <p:cNvPr id="4"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Paper miner</a:t>
            </a:r>
            <a:endParaRPr lang="en-US" b="1" dirty="0">
              <a:ln w="22225">
                <a:noFill/>
                <a:prstDash val="solid"/>
              </a:ln>
              <a:solidFill>
                <a:srgbClr val="102A73"/>
              </a:solidFill>
              <a:latin typeface="Arial Black" panose="020B0A04020102020204" pitchFamily="34" charset="0"/>
            </a:endParaRPr>
          </a:p>
        </p:txBody>
      </p:sp>
      <p:grpSp>
        <p:nvGrpSpPr>
          <p:cNvPr id="5" name="Group 4"/>
          <p:cNvGrpSpPr/>
          <p:nvPr/>
        </p:nvGrpSpPr>
        <p:grpSpPr>
          <a:xfrm>
            <a:off x="3714750" y="1950244"/>
            <a:ext cx="4076700" cy="4146550"/>
            <a:chOff x="4381500" y="1257300"/>
            <a:chExt cx="5314950" cy="5099050"/>
          </a:xfrm>
        </p:grpSpPr>
        <p:pic>
          <p:nvPicPr>
            <p:cNvPr id="1028" name="Picture 4" descr="How to Read and Understand Hard Scientific Papers | GoldB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257300"/>
              <a:ext cx="5314950" cy="50990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Cave, dig, mine, pickaxe, tool, work icon - Download on Iconfinde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53050" y="1865312"/>
              <a:ext cx="3883024" cy="3883025"/>
            </a:xfrm>
            <a:prstGeom prst="rect">
              <a:avLst/>
            </a:prstGeom>
            <a:noFill/>
            <a:ln>
              <a:noFill/>
            </a:ln>
          </p:spPr>
        </p:pic>
      </p:grpSp>
    </p:spTree>
    <p:extLst>
      <p:ext uri="{BB962C8B-B14F-4D97-AF65-F5344CB8AC3E}">
        <p14:creationId xmlns:p14="http://schemas.microsoft.com/office/powerpoint/2010/main" val="301927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73388"/>
          <a:stretch/>
        </p:blipFill>
        <p:spPr bwMode="auto">
          <a:xfrm>
            <a:off x="199554" y="3096905"/>
            <a:ext cx="1858157" cy="2009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6611" r="31102"/>
          <a:stretch/>
        </p:blipFill>
        <p:spPr bwMode="auto">
          <a:xfrm>
            <a:off x="4006716" y="3018631"/>
            <a:ext cx="3845222" cy="2009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70035"/>
          <a:stretch/>
        </p:blipFill>
        <p:spPr bwMode="auto">
          <a:xfrm>
            <a:off x="9930974" y="3071342"/>
            <a:ext cx="2092309" cy="200977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BCC9DF3-A57B-4383-B029-339E20DB8691}" type="slidenum">
              <a:rPr lang="en-IE" smtClean="0"/>
              <a:t>13</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199554" y="2623577"/>
            <a:ext cx="2296353"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smtClean="0">
                <a:ln w="22225">
                  <a:noFill/>
                  <a:prstDash val="solid"/>
                </a:ln>
                <a:solidFill>
                  <a:srgbClr val="002060"/>
                </a:solidFill>
                <a:latin typeface="Arial Black" panose="020B0A04020102020204" pitchFamily="34" charset="0"/>
              </a:rPr>
              <a:t>Pubmed</a:t>
            </a:r>
            <a:r>
              <a:rPr lang="en-US" sz="3200" b="1" dirty="0" smtClean="0">
                <a:ln w="22225">
                  <a:noFill/>
                  <a:prstDash val="solid"/>
                </a:ln>
                <a:solidFill>
                  <a:srgbClr val="002060"/>
                </a:solidFill>
                <a:latin typeface="Arial Black" panose="020B0A04020102020204" pitchFamily="34" charset="0"/>
              </a:rPr>
              <a:t> Query</a:t>
            </a:r>
            <a:endParaRPr lang="en-US" sz="3200" b="1" dirty="0">
              <a:ln w="22225">
                <a:noFill/>
                <a:prstDash val="solid"/>
              </a:ln>
              <a:solidFill>
                <a:srgbClr val="002060"/>
              </a:solidFill>
              <a:latin typeface="Arial Black" panose="020B0A04020102020204" pitchFamily="34" charset="0"/>
            </a:endParaRPr>
          </a:p>
        </p:txBody>
      </p:sp>
      <p:pic>
        <p:nvPicPr>
          <p:cNvPr id="11" name="Picture 10"/>
          <p:cNvPicPr>
            <a:picLocks noChangeAspect="1"/>
          </p:cNvPicPr>
          <p:nvPr/>
        </p:nvPicPr>
        <p:blipFill>
          <a:blip r:embed="rId3"/>
          <a:stretch>
            <a:fillRect/>
          </a:stretch>
        </p:blipFill>
        <p:spPr>
          <a:xfrm>
            <a:off x="4282938" y="1315745"/>
            <a:ext cx="3569000" cy="3902079"/>
          </a:xfrm>
          <a:prstGeom prst="rect">
            <a:avLst/>
          </a:prstGeom>
          <a:solidFill>
            <a:srgbClr val="FFFFFF">
              <a:shade val="85000"/>
            </a:srgbClr>
          </a:solidFill>
          <a:ln w="101600" cap="sq">
            <a:solidFill>
              <a:srgbClr val="FDFDFD"/>
            </a:solidFill>
            <a:miter lim="800000"/>
          </a:ln>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9" name="Title 1">
            <a:extLst>
              <a:ext uri="{FF2B5EF4-FFF2-40B4-BE49-F238E27FC236}">
                <a16:creationId xmlns:a16="http://schemas.microsoft.com/office/drawing/2014/main" id="{B3C830FB-6A84-7A40-A262-26C4832FD198}"/>
              </a:ext>
            </a:extLst>
          </p:cNvPr>
          <p:cNvSpPr txBox="1">
            <a:spLocks/>
          </p:cNvSpPr>
          <p:nvPr/>
        </p:nvSpPr>
        <p:spPr>
          <a:xfrm>
            <a:off x="5929327" y="1419241"/>
            <a:ext cx="4001647"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Year publication</a:t>
            </a:r>
            <a:endParaRPr lang="en-US" sz="2800" b="1" dirty="0">
              <a:ln w="22225">
                <a:noFill/>
                <a:prstDash val="solid"/>
              </a:ln>
              <a:solidFill>
                <a:srgbClr val="002060"/>
              </a:solidFill>
              <a:latin typeface="Arial Black" panose="020B0A04020102020204" pitchFamily="34" charset="0"/>
            </a:endParaRPr>
          </a:p>
        </p:txBody>
      </p:sp>
      <p:pic>
        <p:nvPicPr>
          <p:cNvPr id="4" name="Picture 2" descr="NCBI (@NCBI) /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5882" y="904614"/>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B3C830FB-6A84-7A40-A262-26C4832FD198}"/>
              </a:ext>
            </a:extLst>
          </p:cNvPr>
          <p:cNvSpPr txBox="1">
            <a:spLocks/>
          </p:cNvSpPr>
          <p:nvPr/>
        </p:nvSpPr>
        <p:spPr>
          <a:xfrm>
            <a:off x="5980553" y="2094877"/>
            <a:ext cx="4753096"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Number of citations</a:t>
            </a:r>
            <a:endParaRPr lang="en-US" sz="2800" b="1" dirty="0">
              <a:ln w="22225">
                <a:noFill/>
                <a:prstDash val="solid"/>
              </a:ln>
              <a:solidFill>
                <a:srgbClr val="002060"/>
              </a:solidFill>
              <a:latin typeface="Arial Black" panose="020B0A04020102020204" pitchFamily="34" charset="0"/>
            </a:endParaRPr>
          </a:p>
        </p:txBody>
      </p:sp>
      <p:sp>
        <p:nvSpPr>
          <p:cNvPr id="13" name="Rectangle 12"/>
          <p:cNvSpPr/>
          <p:nvPr/>
        </p:nvSpPr>
        <p:spPr>
          <a:xfrm>
            <a:off x="199554" y="5756646"/>
            <a:ext cx="10773246" cy="830997"/>
          </a:xfrm>
          <a:prstGeom prst="rect">
            <a:avLst/>
          </a:prstGeom>
        </p:spPr>
        <p:txBody>
          <a:bodyPr wrap="square">
            <a:spAutoFit/>
          </a:bodyPr>
          <a:lstStyle/>
          <a:p>
            <a:r>
              <a:rPr lang="en-IE" sz="2400" dirty="0">
                <a:latin typeface="Arial" panose="020B0604020202020204" pitchFamily="34" charset="0"/>
                <a:cs typeface="Arial" panose="020B0604020202020204" pitchFamily="34" charset="0"/>
              </a:rPr>
              <a:t>("database"[Title] OR "repository"[Title] OR "dataset"[Title]) AND ("miRNA"[Title] OR "microRNA"[Title] OR "micro RNA"[Title])</a:t>
            </a: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5092209" y="4358927"/>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002060"/>
                </a:solidFill>
                <a:latin typeface="Arial Black" panose="020B0A04020102020204" pitchFamily="34" charset="0"/>
              </a:rPr>
              <a:t>Selection of the articles</a:t>
            </a:r>
            <a:endParaRPr lang="en-US" sz="3200" b="1" dirty="0">
              <a:ln w="22225">
                <a:noFill/>
                <a:prstDash val="solid"/>
              </a:ln>
              <a:solidFill>
                <a:srgbClr val="002060"/>
              </a:solidFill>
              <a:latin typeface="Arial Black" panose="020B0A04020102020204" pitchFamily="34" charset="0"/>
            </a:endParaRPr>
          </a:p>
        </p:txBody>
      </p:sp>
      <p:sp>
        <p:nvSpPr>
          <p:cNvPr id="15" name="Title 1">
            <a:extLst>
              <a:ext uri="{FF2B5EF4-FFF2-40B4-BE49-F238E27FC236}">
                <a16:creationId xmlns:a16="http://schemas.microsoft.com/office/drawing/2014/main" id="{B3C830FB-6A84-7A40-A262-26C4832FD198}"/>
              </a:ext>
            </a:extLst>
          </p:cNvPr>
          <p:cNvSpPr txBox="1">
            <a:spLocks/>
          </p:cNvSpPr>
          <p:nvPr/>
        </p:nvSpPr>
        <p:spPr>
          <a:xfrm>
            <a:off x="9013962" y="3568819"/>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n w="22225">
                  <a:noFill/>
                  <a:prstDash val="solid"/>
                </a:ln>
                <a:solidFill>
                  <a:srgbClr val="002060"/>
                </a:solidFill>
                <a:latin typeface="Arial Black" panose="020B0A04020102020204" pitchFamily="34" charset="0"/>
              </a:rPr>
              <a:t>List of “best” articles</a:t>
            </a:r>
            <a:endParaRPr lang="en-US" sz="3200" b="1" dirty="0">
              <a:ln w="22225">
                <a:noFill/>
                <a:prstDash val="solid"/>
              </a:ln>
              <a:solidFill>
                <a:srgbClr val="002060"/>
              </a:solidFill>
              <a:latin typeface="Arial Black" panose="020B0A04020102020204" pitchFamily="34" charset="0"/>
            </a:endParaRPr>
          </a:p>
        </p:txBody>
      </p:sp>
      <p:sp>
        <p:nvSpPr>
          <p:cNvPr id="16" name="Down Arrow 15"/>
          <p:cNvSpPr/>
          <p:nvPr/>
        </p:nvSpPr>
        <p:spPr>
          <a:xfrm>
            <a:off x="6210300" y="3096905"/>
            <a:ext cx="876300" cy="829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01488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grpId="1" nodeType="clickEffect">
                                  <p:stCondLst>
                                    <p:cond delay="0"/>
                                  </p:stCondLst>
                                  <p:childTnLst>
                                    <p:animEffect transition="out" filter="fade">
                                      <p:cBhvr>
                                        <p:cTn id="17" dur="1000"/>
                                        <p:tgtEl>
                                          <p:spTgt spid="13"/>
                                        </p:tgtEl>
                                      </p:cBhvr>
                                    </p:animEffect>
                                    <p:anim calcmode="lin" valueType="num">
                                      <p:cBhvr>
                                        <p:cTn id="18" dur="1000"/>
                                        <p:tgtEl>
                                          <p:spTgt spid="13"/>
                                        </p:tgtEl>
                                        <p:attrNameLst>
                                          <p:attrName>ppt_x</p:attrName>
                                        </p:attrNameLst>
                                      </p:cBhvr>
                                      <p:tavLst>
                                        <p:tav tm="0">
                                          <p:val>
                                            <p:strVal val="ppt_x"/>
                                          </p:val>
                                        </p:tav>
                                        <p:tav tm="100000">
                                          <p:val>
                                            <p:strVal val="ppt_x"/>
                                          </p:val>
                                        </p:tav>
                                      </p:tavLst>
                                    </p:anim>
                                    <p:anim calcmode="lin" valueType="num">
                                      <p:cBhvr>
                                        <p:cTn id="19" dur="1000"/>
                                        <p:tgtEl>
                                          <p:spTgt spid="13"/>
                                        </p:tgtEl>
                                        <p:attrNameLst>
                                          <p:attrName>ppt_y</p:attrName>
                                        </p:attrNameLst>
                                      </p:cBhvr>
                                      <p:tavLst>
                                        <p:tav tm="0">
                                          <p:val>
                                            <p:strVal val="ppt_y"/>
                                          </p:val>
                                        </p:tav>
                                        <p:tav tm="100000">
                                          <p:val>
                                            <p:strVal val="ppt_y+.1"/>
                                          </p:val>
                                        </p:tav>
                                      </p:tavLst>
                                    </p:anim>
                                    <p:set>
                                      <p:cBhvr>
                                        <p:cTn id="20" dur="1" fill="hold">
                                          <p:stCondLst>
                                            <p:cond delay="999"/>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P spid="13" grpId="0"/>
      <p:bldP spid="13" grpId="1"/>
      <p:bldP spid="14" grpId="0"/>
      <p:bldP spid="15"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64169" y="23864"/>
          <a:ext cx="12047621" cy="6818094"/>
        </p:xfrm>
        <a:graphic>
          <a:graphicData uri="http://schemas.openxmlformats.org/drawingml/2006/table">
            <a:tbl>
              <a:tblPr/>
              <a:tblGrid>
                <a:gridCol w="1356848">
                  <a:extLst>
                    <a:ext uri="{9D8B030D-6E8A-4147-A177-3AD203B41FA5}">
                      <a16:colId xmlns:a16="http://schemas.microsoft.com/office/drawing/2014/main" val="3137698707"/>
                    </a:ext>
                  </a:extLst>
                </a:gridCol>
                <a:gridCol w="581507">
                  <a:extLst>
                    <a:ext uri="{9D8B030D-6E8A-4147-A177-3AD203B41FA5}">
                      <a16:colId xmlns:a16="http://schemas.microsoft.com/office/drawing/2014/main" val="1064535424"/>
                    </a:ext>
                  </a:extLst>
                </a:gridCol>
                <a:gridCol w="521865">
                  <a:extLst>
                    <a:ext uri="{9D8B030D-6E8A-4147-A177-3AD203B41FA5}">
                      <a16:colId xmlns:a16="http://schemas.microsoft.com/office/drawing/2014/main" val="20319603"/>
                    </a:ext>
                  </a:extLst>
                </a:gridCol>
                <a:gridCol w="1267385">
                  <a:extLst>
                    <a:ext uri="{9D8B030D-6E8A-4147-A177-3AD203B41FA5}">
                      <a16:colId xmlns:a16="http://schemas.microsoft.com/office/drawing/2014/main" val="1735236726"/>
                    </a:ext>
                  </a:extLst>
                </a:gridCol>
                <a:gridCol w="1806921">
                  <a:extLst>
                    <a:ext uri="{9D8B030D-6E8A-4147-A177-3AD203B41FA5}">
                      <a16:colId xmlns:a16="http://schemas.microsoft.com/office/drawing/2014/main" val="2702737813"/>
                    </a:ext>
                  </a:extLst>
                </a:gridCol>
                <a:gridCol w="641684">
                  <a:extLst>
                    <a:ext uri="{9D8B030D-6E8A-4147-A177-3AD203B41FA5}">
                      <a16:colId xmlns:a16="http://schemas.microsoft.com/office/drawing/2014/main" val="3620420364"/>
                    </a:ext>
                  </a:extLst>
                </a:gridCol>
                <a:gridCol w="705853">
                  <a:extLst>
                    <a:ext uri="{9D8B030D-6E8A-4147-A177-3AD203B41FA5}">
                      <a16:colId xmlns:a16="http://schemas.microsoft.com/office/drawing/2014/main" val="173750039"/>
                    </a:ext>
                  </a:extLst>
                </a:gridCol>
                <a:gridCol w="930442">
                  <a:extLst>
                    <a:ext uri="{9D8B030D-6E8A-4147-A177-3AD203B41FA5}">
                      <a16:colId xmlns:a16="http://schemas.microsoft.com/office/drawing/2014/main" val="853378220"/>
                    </a:ext>
                  </a:extLst>
                </a:gridCol>
                <a:gridCol w="1797088">
                  <a:extLst>
                    <a:ext uri="{9D8B030D-6E8A-4147-A177-3AD203B41FA5}">
                      <a16:colId xmlns:a16="http://schemas.microsoft.com/office/drawing/2014/main" val="3026509493"/>
                    </a:ext>
                  </a:extLst>
                </a:gridCol>
                <a:gridCol w="2438028">
                  <a:extLst>
                    <a:ext uri="{9D8B030D-6E8A-4147-A177-3AD203B41FA5}">
                      <a16:colId xmlns:a16="http://schemas.microsoft.com/office/drawing/2014/main" val="177630252"/>
                    </a:ext>
                  </a:extLst>
                </a:gridCol>
              </a:tblGrid>
              <a:tr h="253254">
                <a:tc>
                  <a:txBody>
                    <a:bodyPr/>
                    <a:lstStyle/>
                    <a:p>
                      <a:pPr algn="ctr" fontAlgn="ctr"/>
                      <a:r>
                        <a:rPr lang="en-IE" sz="1600" b="1" i="0" u="none" strike="noStrike" dirty="0">
                          <a:solidFill>
                            <a:srgbClr val="FFFFFF"/>
                          </a:solidFill>
                          <a:effectLst/>
                          <a:latin typeface="Calibri" panose="020F0502020204030204" pitchFamily="34" charset="0"/>
                        </a:rPr>
                        <a:t>Database</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year</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smtClean="0">
                          <a:solidFill>
                            <a:srgbClr val="FFFFFF"/>
                          </a:solidFill>
                          <a:effectLst/>
                          <a:latin typeface="Calibri" panose="020F0502020204030204" pitchFamily="34" charset="0"/>
                        </a:rPr>
                        <a:t>Cites</a:t>
                      </a:r>
                      <a:endParaRPr lang="en-IE" sz="1600" b="1" i="0" u="none" strike="noStrike" dirty="0">
                        <a:solidFill>
                          <a:srgbClr val="FFFFFF"/>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a:solidFill>
                            <a:srgbClr val="FFFFFF"/>
                          </a:solidFill>
                          <a:effectLst/>
                          <a:latin typeface="Calibri" panose="020F0502020204030204" pitchFamily="34" charset="0"/>
                        </a:rPr>
                        <a:t> Organism</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Website</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a:solidFill>
                            <a:srgbClr val="FFFFFF"/>
                          </a:solidFill>
                          <a:effectLst/>
                          <a:latin typeface="Calibri" panose="020F0502020204030204" pitchFamily="34" charset="0"/>
                        </a:rPr>
                        <a:t> </a:t>
                      </a:r>
                      <a:r>
                        <a:rPr lang="en-IE" sz="1600" b="1" i="0" u="none" strike="noStrike" dirty="0" smtClean="0">
                          <a:solidFill>
                            <a:srgbClr val="FFFFFF"/>
                          </a:solidFill>
                          <a:effectLst/>
                          <a:latin typeface="Calibri" panose="020F0502020204030204" pitchFamily="34" charset="0"/>
                        </a:rPr>
                        <a:t>down</a:t>
                      </a:r>
                      <a:endParaRPr lang="en-IE" sz="1600" b="1" i="0" u="none" strike="noStrike" dirty="0">
                        <a:solidFill>
                          <a:srgbClr val="FFFFFF"/>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a:solidFill>
                            <a:srgbClr val="FFFFFF"/>
                          </a:solidFill>
                          <a:effectLst/>
                          <a:latin typeface="Calibri" panose="020F0502020204030204" pitchFamily="34" charset="0"/>
                        </a:rPr>
                        <a:t> </a:t>
                      </a:r>
                      <a:r>
                        <a:rPr lang="en-IE" sz="1600" b="1" i="0" u="none" strike="noStrike" dirty="0" smtClean="0">
                          <a:solidFill>
                            <a:srgbClr val="FFFFFF"/>
                          </a:solidFill>
                          <a:effectLst/>
                          <a:latin typeface="Calibri" panose="020F0502020204030204" pitchFamily="34" charset="0"/>
                        </a:rPr>
                        <a:t>avail</a:t>
                      </a:r>
                      <a:endParaRPr lang="en-IE" sz="1600" b="1" i="0" u="none" strike="noStrike" dirty="0">
                        <a:solidFill>
                          <a:srgbClr val="FFFFFF"/>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PubmedID</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Content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extLst>
                  <a:ext uri="{0D108BD9-81ED-4DB2-BD59-A6C34878D82A}">
                    <a16:rowId xmlns:a16="http://schemas.microsoft.com/office/drawing/2014/main" val="2205618252"/>
                  </a:ext>
                </a:extLst>
              </a:tr>
              <a:tr h="460461">
                <a:tc>
                  <a:txBody>
                    <a:bodyPr/>
                    <a:lstStyle/>
                    <a:p>
                      <a:pPr algn="ctr" fontAlgn="ctr"/>
                      <a:r>
                        <a:rPr lang="en-IE" sz="1600" b="0" i="0" u="none" strike="noStrike" dirty="0" err="1">
                          <a:solidFill>
                            <a:srgbClr val="000000"/>
                          </a:solidFill>
                          <a:effectLst/>
                          <a:latin typeface="Calibri" panose="020F0502020204030204" pitchFamily="34" charset="0"/>
                        </a:rPr>
                        <a:t>miRBase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2014</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2368</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www.mirbase.org</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24275495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1876799801"/>
                  </a:ext>
                </a:extLst>
              </a:tr>
              <a:tr h="460461">
                <a:tc>
                  <a:txBody>
                    <a:bodyPr/>
                    <a:lstStyle/>
                    <a:p>
                      <a:pPr algn="ctr" fontAlgn="ctr"/>
                      <a:r>
                        <a:rPr lang="en-IE" sz="1600" b="0" i="0" u="none" strike="noStrike" dirty="0" err="1">
                          <a:solidFill>
                            <a:srgbClr val="000000"/>
                          </a:solidFill>
                          <a:effectLst/>
                          <a:latin typeface="Calibri" panose="020F0502020204030204" pitchFamily="34" charset="0"/>
                        </a:rPr>
                        <a:t>smiRNAdb</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2007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1817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www.mirz.unibas.ch/cloningprofiles</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17604727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Expression datasets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fr-FR" sz="1600" b="0" i="0" u="none" strike="noStrike" dirty="0" smtClean="0">
                          <a:solidFill>
                            <a:srgbClr val="000000"/>
                          </a:solidFill>
                          <a:effectLst/>
                          <a:latin typeface="Calibri" panose="020F0502020204030204" pitchFamily="34" charset="0"/>
                        </a:rPr>
                        <a:t> Expression profiles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2134872454"/>
                  </a:ext>
                </a:extLst>
              </a:tr>
              <a:tr h="460461">
                <a:tc>
                  <a:txBody>
                    <a:bodyPr/>
                    <a:lstStyle/>
                    <a:p>
                      <a:pPr algn="ctr" fontAlgn="ctr"/>
                      <a:r>
                        <a:rPr lang="en-IE" sz="1600" b="0" i="0" u="none" strike="noStrike" dirty="0">
                          <a:solidFill>
                            <a:srgbClr val="000000"/>
                          </a:solidFill>
                          <a:effectLst/>
                          <a:latin typeface="Calibri" panose="020F0502020204030204" pitchFamily="34" charset="0"/>
                        </a:rPr>
                        <a:t>microRNA.org</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2008</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1270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www.microrna.org</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18158296</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Predicted miRNA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fr-FR" sz="1600" b="0" i="0" u="none" strike="noStrike" dirty="0">
                          <a:solidFill>
                            <a:srgbClr val="000000"/>
                          </a:solidFill>
                          <a:effectLst/>
                          <a:latin typeface="Calibri" panose="020F0502020204030204" pitchFamily="34" charset="0"/>
                        </a:rPr>
                        <a:t> Expression profiles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miRNA</a:t>
                      </a:r>
                      <a:r>
                        <a:rPr lang="fr-FR" sz="1600" b="0" i="0" u="none" strike="noStrike" dirty="0">
                          <a:solidFill>
                            <a:srgbClr val="000000"/>
                          </a:solidFill>
                          <a:effectLst/>
                          <a:latin typeface="Calibri" panose="020F0502020204030204" pitchFamily="34" charset="0"/>
                        </a:rPr>
                        <a:t>/Target interactions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Phylogeny</a:t>
                      </a:r>
                      <a:r>
                        <a:rPr lang="fr-FR" sz="1600" b="0" i="0" u="none" strike="noStrike" dirty="0">
                          <a:solidFill>
                            <a:srgbClr val="000000"/>
                          </a:solidFill>
                          <a:effectLst/>
                          <a:latin typeface="Calibri" panose="020F0502020204030204" pitchFamily="34" charset="0"/>
                        </a:rPr>
                        <a:t> </a:t>
                      </a:r>
                      <a:r>
                        <a:rPr lang="fr-FR" sz="1600" b="0" i="0" u="none" strike="noStrike" dirty="0" smtClean="0">
                          <a:solidFill>
                            <a:srgbClr val="000000"/>
                          </a:solidFill>
                          <a:effectLst/>
                          <a:latin typeface="Calibri" panose="020F0502020204030204" pitchFamily="34" charset="0"/>
                        </a:rPr>
                        <a:t> </a:t>
                      </a:r>
                      <a:endParaRPr lang="fr-FR"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4287108477"/>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miRWalk</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2011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830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21605702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Predicted miRNA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smtClean="0">
                          <a:solidFill>
                            <a:srgbClr val="000000"/>
                          </a:solidFill>
                          <a:effectLst/>
                          <a:latin typeface="Calibri" panose="020F0502020204030204" pitchFamily="34" charset="0"/>
                        </a:rPr>
                        <a:t>Target gene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721579895"/>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miRBase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2019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809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Miscellaneous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www.mirbase.org</a:t>
                      </a:r>
                      <a:endParaRPr lang="en-IE" sz="11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30423142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3349008924"/>
                  </a:ext>
                </a:extLst>
              </a:tr>
              <a:tr h="460461">
                <a:tc>
                  <a:txBody>
                    <a:bodyPr/>
                    <a:lstStyle/>
                    <a:p>
                      <a:pPr algn="ctr" fontAlgn="ctr"/>
                      <a:r>
                        <a:rPr lang="en-IE" sz="1600" b="0" i="0" u="none" strike="noStrike">
                          <a:solidFill>
                            <a:srgbClr val="000000"/>
                          </a:solidFill>
                          <a:effectLst/>
                          <a:latin typeface="Calibri" panose="020F0502020204030204" pitchFamily="34" charset="0"/>
                        </a:rPr>
                        <a:t>miRTarBase</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2010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563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mirtarbase.mbc.nctu.edu.tw</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21071411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r>
                        <a:rPr lang="en-IE" sz="1600" b="0" i="0" u="none" strike="noStrike" dirty="0">
                          <a:solidFill>
                            <a:srgbClr val="000000"/>
                          </a:solidFill>
                          <a:effectLst/>
                          <a:latin typeface="Calibri" panose="020F0502020204030204" pitchFamily="34" charset="0"/>
                        </a:rPr>
                        <a:t>Phylogeny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699313883"/>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miRTarBase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2016</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523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Miscellaneous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mirtarbase.mbc.nctu.edu.tw</a:t>
                      </a:r>
                      <a:endParaRPr lang="en-IE" sz="11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US"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26590260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r>
                        <a:rPr lang="en-IE" sz="1600" b="0" i="0" u="none" strike="noStrike" dirty="0">
                          <a:solidFill>
                            <a:srgbClr val="000000"/>
                          </a:solidFill>
                          <a:effectLst/>
                          <a:latin typeface="Calibri" panose="020F0502020204030204" pitchFamily="34" charset="0"/>
                        </a:rPr>
                        <a:t>Phylogeny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741714039"/>
                  </a:ext>
                </a:extLst>
              </a:tr>
              <a:tr h="306974">
                <a:tc>
                  <a:txBody>
                    <a:bodyPr/>
                    <a:lstStyle/>
                    <a:p>
                      <a:pPr algn="ctr" fontAlgn="ctr"/>
                      <a:r>
                        <a:rPr lang="en-IE" sz="1600" b="0" i="0" u="none" strike="noStrike" dirty="0">
                          <a:solidFill>
                            <a:srgbClr val="000000"/>
                          </a:solidFill>
                          <a:effectLst/>
                          <a:latin typeface="Calibri" panose="020F0502020204030204" pitchFamily="34" charset="0"/>
                        </a:rPr>
                        <a:t>HMDD</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2015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389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Homo sapiens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202.38.126.151/</a:t>
                      </a:r>
                      <a:r>
                        <a:rPr lang="en-IE" sz="1100" b="0" i="0" u="none" strike="noStrike" dirty="0" err="1" smtClean="0">
                          <a:solidFill>
                            <a:srgbClr val="000000"/>
                          </a:solidFill>
                          <a:effectLst/>
                          <a:latin typeface="Calibri" panose="020F0502020204030204" pitchFamily="34" charset="0"/>
                        </a:rPr>
                        <a:t>hmdd</a:t>
                      </a:r>
                      <a:r>
                        <a:rPr lang="en-IE" sz="1100" b="0" i="0" u="none" strike="noStrike" dirty="0" smtClean="0">
                          <a:solidFill>
                            <a:srgbClr val="000000"/>
                          </a:solidFill>
                          <a:effectLst/>
                          <a:latin typeface="Calibri" panose="020F0502020204030204" pitchFamily="34" charset="0"/>
                        </a:rPr>
                        <a:t>/</a:t>
                      </a:r>
                      <a:r>
                        <a:rPr lang="en-IE" sz="1100" b="0" i="0" u="none" strike="noStrike" dirty="0" err="1" smtClean="0">
                          <a:solidFill>
                            <a:srgbClr val="000000"/>
                          </a:solidFill>
                          <a:effectLst/>
                          <a:latin typeface="Calibri" panose="020F0502020204030204" pitchFamily="34" charset="0"/>
                        </a:rPr>
                        <a:t>mirna</a:t>
                      </a:r>
                      <a:r>
                        <a:rPr lang="en-IE" sz="1100" b="0" i="0" u="none" strike="noStrike" dirty="0" smtClean="0">
                          <a:solidFill>
                            <a:srgbClr val="000000"/>
                          </a:solidFill>
                          <a:effectLst/>
                          <a:latin typeface="Calibri" panose="020F0502020204030204" pitchFamily="34" charset="0"/>
                        </a:rPr>
                        <a:t>/md</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18923704</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Association to diseases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Disease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3020481606"/>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miRDB</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2020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374</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31504780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Expression datasets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smtClean="0">
                          <a:solidFill>
                            <a:srgbClr val="000000"/>
                          </a:solidFill>
                          <a:effectLst/>
                          <a:latin typeface="Calibri" panose="020F0502020204030204" pitchFamily="34" charset="0"/>
                        </a:rPr>
                        <a:t>Target gene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3616681244"/>
                  </a:ext>
                </a:extLst>
              </a:tr>
              <a:tr h="460461">
                <a:tc>
                  <a:txBody>
                    <a:bodyPr/>
                    <a:lstStyle/>
                    <a:p>
                      <a:pPr algn="ctr" fontAlgn="ctr"/>
                      <a:r>
                        <a:rPr lang="en-IE" sz="1600" b="0" i="0" u="none" strike="noStrike" dirty="0" err="1">
                          <a:solidFill>
                            <a:srgbClr val="000000"/>
                          </a:solidFill>
                          <a:effectLst/>
                          <a:latin typeface="Calibri" panose="020F0502020204030204" pitchFamily="34" charset="0"/>
                        </a:rPr>
                        <a:t>mirDIP</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2017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111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ophid.utoronto.ca/</a:t>
                      </a:r>
                      <a:r>
                        <a:rPr lang="en-IE" sz="1100" b="0" i="0" u="none" strike="noStrike" dirty="0" err="1" smtClean="0">
                          <a:solidFill>
                            <a:srgbClr val="000000"/>
                          </a:solidFill>
                          <a:effectLst/>
                          <a:latin typeface="Calibri" panose="020F0502020204030204" pitchFamily="34" charset="0"/>
                        </a:rPr>
                        <a:t>mirDIP</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21364759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3543246395"/>
                  </a:ext>
                </a:extLst>
              </a:tr>
              <a:tr h="153487">
                <a:tc>
                  <a:txBody>
                    <a:bodyPr/>
                    <a:lstStyle/>
                    <a:p>
                      <a:pPr algn="ctr" fontAlgn="ctr"/>
                      <a:r>
                        <a:rPr lang="en-IE" sz="1600" b="0" i="0" u="none" strike="noStrike" dirty="0" err="1">
                          <a:solidFill>
                            <a:srgbClr val="000000"/>
                          </a:solidFill>
                          <a:effectLst/>
                          <a:latin typeface="Calibri" panose="020F0502020204030204" pitchFamily="34" charset="0"/>
                        </a:rPr>
                        <a:t>Rfam</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2021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49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33211869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3168879289"/>
                  </a:ext>
                </a:extLst>
              </a:tr>
              <a:tr h="306974">
                <a:tc>
                  <a:txBody>
                    <a:bodyPr/>
                    <a:lstStyle/>
                    <a:p>
                      <a:pPr algn="ctr" fontAlgn="ctr"/>
                      <a:r>
                        <a:rPr lang="en-IE" sz="1600" b="0" i="0" u="none" strike="noStrike">
                          <a:solidFill>
                            <a:srgbClr val="000000"/>
                          </a:solidFill>
                          <a:effectLst/>
                          <a:latin typeface="Calibri" panose="020F0502020204030204" pitchFamily="34" charset="0"/>
                        </a:rPr>
                        <a:t>miRNASNP</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2021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13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32990748</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Single </a:t>
                      </a:r>
                      <a:r>
                        <a:rPr lang="en-IE" sz="1600" b="0" i="0" u="none" strike="noStrike" dirty="0" err="1">
                          <a:solidFill>
                            <a:srgbClr val="000000"/>
                          </a:solidFill>
                          <a:effectLst/>
                          <a:latin typeface="Calibri" panose="020F0502020204030204" pitchFamily="34" charset="0"/>
                        </a:rPr>
                        <a:t>nuclotide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fr-FR" sz="1600" b="0" i="0" u="none" strike="noStrike" dirty="0">
                          <a:solidFill>
                            <a:srgbClr val="000000"/>
                          </a:solidFill>
                          <a:effectLst/>
                          <a:latin typeface="Calibri" panose="020F0502020204030204" pitchFamily="34" charset="0"/>
                        </a:rPr>
                        <a:t> Expression profiles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miRNA</a:t>
                      </a:r>
                      <a:r>
                        <a:rPr lang="fr-FR" sz="1600" b="0" i="0" u="none" strike="noStrike" dirty="0">
                          <a:solidFill>
                            <a:srgbClr val="000000"/>
                          </a:solidFill>
                          <a:effectLst/>
                          <a:latin typeface="Calibri" panose="020F0502020204030204" pitchFamily="34" charset="0"/>
                        </a:rPr>
                        <a:t>/Target interactions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SNPs</a:t>
                      </a:r>
                      <a:r>
                        <a:rPr lang="fr-FR"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242625039"/>
                  </a:ext>
                </a:extLst>
              </a:tr>
              <a:tr h="153487">
                <a:tc>
                  <a:txBody>
                    <a:bodyPr/>
                    <a:lstStyle/>
                    <a:p>
                      <a:pPr algn="ctr" fontAlgn="ctr"/>
                      <a:r>
                        <a:rPr lang="en-IE" sz="1600" b="0" i="0" u="none" strike="noStrike" dirty="0" err="1">
                          <a:solidFill>
                            <a:srgbClr val="000000"/>
                          </a:solidFill>
                          <a:effectLst/>
                          <a:latin typeface="Calibri" panose="020F0502020204030204" pitchFamily="34" charset="0"/>
                        </a:rPr>
                        <a:t>mirtronDB</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2019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 Plants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mirtrondb.cp.utfpr.edu.br</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30874795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2750718992"/>
                  </a:ext>
                </a:extLst>
              </a:tr>
              <a:tr h="153487">
                <a:tc>
                  <a:txBody>
                    <a:bodyPr/>
                    <a:lstStyle/>
                    <a:p>
                      <a:pPr algn="ctr" fontAlgn="ctr"/>
                      <a:r>
                        <a:rPr lang="en-IE" sz="1600" b="0" i="0" u="none" strike="noStrike">
                          <a:solidFill>
                            <a:srgbClr val="000000"/>
                          </a:solidFill>
                          <a:effectLst/>
                          <a:latin typeface="Calibri" panose="020F0502020204030204" pitchFamily="34" charset="0"/>
                        </a:rPr>
                        <a:t>CSCD2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2022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34551437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866467288"/>
                  </a:ext>
                </a:extLst>
              </a:tr>
              <a:tr h="153487">
                <a:tc>
                  <a:txBody>
                    <a:bodyPr/>
                    <a:lstStyle/>
                    <a:p>
                      <a:pPr algn="ctr" fontAlgn="ctr"/>
                      <a:r>
                        <a:rPr lang="en-IE" sz="1600" b="0" i="0" u="none" strike="noStrike" dirty="0" err="1" smtClean="0">
                          <a:solidFill>
                            <a:srgbClr val="000000"/>
                          </a:solidFill>
                          <a:effectLst/>
                          <a:latin typeface="Calibri" panose="020F0502020204030204" pitchFamily="34" charset="0"/>
                        </a:rPr>
                        <a:t>DIANAmiTED</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2022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34469540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739986195"/>
                  </a:ext>
                </a:extLst>
              </a:tr>
            </a:tbl>
          </a:graphicData>
        </a:graphic>
      </p:graphicFrame>
    </p:spTree>
    <p:extLst>
      <p:ext uri="{BB962C8B-B14F-4D97-AF65-F5344CB8AC3E}">
        <p14:creationId xmlns:p14="http://schemas.microsoft.com/office/powerpoint/2010/main" val="3131861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Download data</a:t>
            </a:r>
            <a:endParaRPr lang="en-IE"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551611184"/>
              </p:ext>
            </p:extLst>
          </p:nvPr>
        </p:nvGraphicFramePr>
        <p:xfrm>
          <a:off x="1734503" y="2527970"/>
          <a:ext cx="8460367" cy="2354036"/>
        </p:xfrm>
        <a:graphic>
          <a:graphicData uri="http://schemas.openxmlformats.org/drawingml/2006/table">
            <a:tbl>
              <a:tblPr/>
              <a:tblGrid>
                <a:gridCol w="1645224">
                  <a:extLst>
                    <a:ext uri="{9D8B030D-6E8A-4147-A177-3AD203B41FA5}">
                      <a16:colId xmlns:a16="http://schemas.microsoft.com/office/drawing/2014/main" val="3712938864"/>
                    </a:ext>
                  </a:extLst>
                </a:gridCol>
                <a:gridCol w="469326">
                  <a:extLst>
                    <a:ext uri="{9D8B030D-6E8A-4147-A177-3AD203B41FA5}">
                      <a16:colId xmlns:a16="http://schemas.microsoft.com/office/drawing/2014/main" val="105961787"/>
                    </a:ext>
                  </a:extLst>
                </a:gridCol>
                <a:gridCol w="685800">
                  <a:extLst>
                    <a:ext uri="{9D8B030D-6E8A-4147-A177-3AD203B41FA5}">
                      <a16:colId xmlns:a16="http://schemas.microsoft.com/office/drawing/2014/main" val="3891188964"/>
                    </a:ext>
                  </a:extLst>
                </a:gridCol>
                <a:gridCol w="914400">
                  <a:extLst>
                    <a:ext uri="{9D8B030D-6E8A-4147-A177-3AD203B41FA5}">
                      <a16:colId xmlns:a16="http://schemas.microsoft.com/office/drawing/2014/main" val="4090908704"/>
                    </a:ext>
                  </a:extLst>
                </a:gridCol>
                <a:gridCol w="1614487">
                  <a:extLst>
                    <a:ext uri="{9D8B030D-6E8A-4147-A177-3AD203B41FA5}">
                      <a16:colId xmlns:a16="http://schemas.microsoft.com/office/drawing/2014/main" val="2248402162"/>
                    </a:ext>
                  </a:extLst>
                </a:gridCol>
                <a:gridCol w="1468584">
                  <a:extLst>
                    <a:ext uri="{9D8B030D-6E8A-4147-A177-3AD203B41FA5}">
                      <a16:colId xmlns:a16="http://schemas.microsoft.com/office/drawing/2014/main" val="2516874663"/>
                    </a:ext>
                  </a:extLst>
                </a:gridCol>
                <a:gridCol w="831273">
                  <a:extLst>
                    <a:ext uri="{9D8B030D-6E8A-4147-A177-3AD203B41FA5}">
                      <a16:colId xmlns:a16="http://schemas.microsoft.com/office/drawing/2014/main" val="827184608"/>
                    </a:ext>
                  </a:extLst>
                </a:gridCol>
                <a:gridCol w="831273">
                  <a:extLst>
                    <a:ext uri="{9D8B030D-6E8A-4147-A177-3AD203B41FA5}">
                      <a16:colId xmlns:a16="http://schemas.microsoft.com/office/drawing/2014/main" val="4265995438"/>
                    </a:ext>
                  </a:extLst>
                </a:gridCol>
              </a:tblGrid>
              <a:tr h="279400">
                <a:tc>
                  <a:txBody>
                    <a:bodyPr/>
                    <a:lstStyle/>
                    <a:p>
                      <a:pPr algn="ctr" rtl="0" fontAlgn="ctr"/>
                      <a:r>
                        <a:rPr lang="en-IE" sz="1600" b="1" i="0" u="none" strike="noStrike" dirty="0">
                          <a:solidFill>
                            <a:srgbClr val="FFFFFF"/>
                          </a:solidFill>
                          <a:effectLst/>
                          <a:latin typeface="Calibri" panose="020F0502020204030204" pitchFamily="34" charset="0"/>
                        </a:rPr>
                        <a:t>Database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 year</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Cites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dirty="0">
                          <a:solidFill>
                            <a:srgbClr val="FFFFFF"/>
                          </a:solidFill>
                          <a:effectLst/>
                          <a:latin typeface="Calibri" panose="020F0502020204030204" pitchFamily="34" charset="0"/>
                        </a:rPr>
                        <a:t> </a:t>
                      </a:r>
                      <a:r>
                        <a:rPr lang="en-IE" sz="1600" b="1" i="0" u="none" strike="noStrike" dirty="0" err="1">
                          <a:solidFill>
                            <a:srgbClr val="FFFFFF"/>
                          </a:solidFill>
                          <a:effectLst/>
                          <a:latin typeface="Calibri" panose="020F0502020204030204" pitchFamily="34" charset="0"/>
                        </a:rPr>
                        <a:t>PubmedID</a:t>
                      </a:r>
                      <a:endParaRPr lang="en-IE" sz="1600" b="1" i="0" u="none" strike="noStrike" dirty="0">
                        <a:solidFill>
                          <a:srgbClr val="FFFFFF"/>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 Content</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dirty="0" smtClean="0">
                          <a:solidFill>
                            <a:srgbClr val="FFFFFF"/>
                          </a:solidFill>
                          <a:effectLst/>
                          <a:latin typeface="Calibri" panose="020F0502020204030204" pitchFamily="34" charset="0"/>
                        </a:rPr>
                        <a:t>Prediction Algorithm</a:t>
                      </a:r>
                      <a:endParaRPr lang="en-IE" sz="1600" b="1" i="0" u="none" strike="noStrike" dirty="0">
                        <a:solidFill>
                          <a:srgbClr val="FFFFFF"/>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API</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API alternative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extLst>
                  <a:ext uri="{0D108BD9-81ED-4DB2-BD59-A6C34878D82A}">
                    <a16:rowId xmlns:a16="http://schemas.microsoft.com/office/drawing/2014/main" val="2840551722"/>
                  </a:ext>
                </a:extLst>
              </a:tr>
              <a:tr h="335280">
                <a:tc>
                  <a:txBody>
                    <a:bodyPr/>
                    <a:lstStyle/>
                    <a:p>
                      <a:pPr algn="ctr" rtl="0" fontAlgn="ctr"/>
                      <a:r>
                        <a:rPr lang="en-IE" sz="1600" b="0" i="0" u="none" strike="noStrike" dirty="0" err="1">
                          <a:solidFill>
                            <a:srgbClr val="000000"/>
                          </a:solidFill>
                          <a:effectLst/>
                          <a:latin typeface="Calibri" panose="020F0502020204030204" pitchFamily="34" charset="0"/>
                        </a:rPr>
                        <a:t>miRBase</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2014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2368</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24275495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General</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434328695"/>
                  </a:ext>
                </a:extLst>
              </a:tr>
              <a:tr h="279400">
                <a:tc>
                  <a:txBody>
                    <a:bodyPr/>
                    <a:lstStyle/>
                    <a:p>
                      <a:pPr algn="ctr" rtl="0" fontAlgn="ctr"/>
                      <a:r>
                        <a:rPr lang="en-IE" sz="1600" b="0" i="0" u="none" strike="noStrike" dirty="0" err="1">
                          <a:solidFill>
                            <a:srgbClr val="000000"/>
                          </a:solidFill>
                          <a:effectLst/>
                          <a:latin typeface="Calibri" panose="020F0502020204030204" pitchFamily="34" charset="0"/>
                        </a:rPr>
                        <a:t>miRWalk</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2011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830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21605702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 Predicted miRNA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Yes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534977447"/>
                  </a:ext>
                </a:extLst>
              </a:tr>
              <a:tr h="447040">
                <a:tc>
                  <a:txBody>
                    <a:bodyPr/>
                    <a:lstStyle/>
                    <a:p>
                      <a:pPr algn="ctr" rtl="0" fontAlgn="ctr"/>
                      <a:r>
                        <a:rPr lang="en-IE" sz="1600" b="0" i="0" u="none" strike="noStrike" dirty="0" err="1">
                          <a:solidFill>
                            <a:srgbClr val="000000"/>
                          </a:solidFill>
                          <a:effectLst/>
                          <a:latin typeface="Calibri" panose="020F0502020204030204" pitchFamily="34" charset="0"/>
                        </a:rPr>
                        <a:t>miRTarBase</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2010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563</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21071411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General</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387286984"/>
                  </a:ext>
                </a:extLst>
              </a:tr>
              <a:tr h="279400">
                <a:tc>
                  <a:txBody>
                    <a:bodyPr/>
                    <a:lstStyle/>
                    <a:p>
                      <a:pPr algn="ctr" rtl="0" fontAlgn="ctr"/>
                      <a:r>
                        <a:rPr lang="en-IE" sz="1600" b="0" i="0" u="none" strike="noStrike" dirty="0" err="1">
                          <a:solidFill>
                            <a:srgbClr val="000000"/>
                          </a:solidFill>
                          <a:effectLst/>
                          <a:latin typeface="Calibri" panose="020F0502020204030204" pitchFamily="34" charset="0"/>
                        </a:rPr>
                        <a:t>miRDB</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2020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374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31504780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 Expression </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Yes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NO</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Yes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871950957"/>
                  </a:ext>
                </a:extLst>
              </a:tr>
              <a:tr h="279400">
                <a:tc>
                  <a:txBody>
                    <a:bodyPr/>
                    <a:lstStyle/>
                    <a:p>
                      <a:pPr algn="ctr" rtl="0" fontAlgn="ctr"/>
                      <a:r>
                        <a:rPr lang="en-IE" sz="1600" b="0" i="0" u="none" strike="noStrike" dirty="0" err="1">
                          <a:solidFill>
                            <a:srgbClr val="000000"/>
                          </a:solidFill>
                          <a:effectLst/>
                          <a:latin typeface="Calibri" panose="020F0502020204030204" pitchFamily="34" charset="0"/>
                        </a:rPr>
                        <a:t>DIANAmiTED</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2022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34469540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Expression</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2383649878"/>
                  </a:ext>
                </a:extLst>
              </a:tr>
            </a:tbl>
          </a:graphicData>
        </a:graphic>
      </p:graphicFrame>
    </p:spTree>
    <p:extLst>
      <p:ext uri="{BB962C8B-B14F-4D97-AF65-F5344CB8AC3E}">
        <p14:creationId xmlns:p14="http://schemas.microsoft.com/office/powerpoint/2010/main" val="16904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Characterization</a:t>
            </a:r>
            <a:endParaRPr lang="en-IE" dirty="0"/>
          </a:p>
        </p:txBody>
      </p:sp>
      <p:sp>
        <p:nvSpPr>
          <p:cNvPr id="7" name="Text Placeholder 6"/>
          <p:cNvSpPr>
            <a:spLocks noGrp="1"/>
          </p:cNvSpPr>
          <p:nvPr>
            <p:ph type="body" sz="quarter" idx="3"/>
          </p:nvPr>
        </p:nvSpPr>
        <p:spPr>
          <a:xfrm>
            <a:off x="5899449" y="1792026"/>
            <a:ext cx="5040000" cy="360000"/>
          </a:xfrm>
        </p:spPr>
        <p:txBody>
          <a:bodyPr>
            <a:normAutofit fontScale="92500" lnSpcReduction="10000"/>
          </a:bodyPr>
          <a:lstStyle/>
          <a:p>
            <a:pPr algn="ctr"/>
            <a:r>
              <a:rPr lang="en-US" dirty="0" smtClean="0"/>
              <a:t>Expression Tissue</a:t>
            </a:r>
            <a:endParaRPr lang="en-IE" dirty="0"/>
          </a:p>
        </p:txBody>
      </p:sp>
      <p:sp>
        <p:nvSpPr>
          <p:cNvPr id="5" name="Text Placeholder 4"/>
          <p:cNvSpPr>
            <a:spLocks noGrp="1"/>
          </p:cNvSpPr>
          <p:nvPr>
            <p:ph type="body" idx="1"/>
          </p:nvPr>
        </p:nvSpPr>
        <p:spPr>
          <a:xfrm>
            <a:off x="130480" y="1792026"/>
            <a:ext cx="5040001" cy="360001"/>
          </a:xfrm>
        </p:spPr>
        <p:txBody>
          <a:bodyPr>
            <a:normAutofit fontScale="92500" lnSpcReduction="10000"/>
          </a:bodyPr>
          <a:lstStyle/>
          <a:p>
            <a:pPr algn="ctr"/>
            <a:r>
              <a:rPr lang="en-US" dirty="0" smtClean="0"/>
              <a:t>Target mRNA</a:t>
            </a:r>
            <a:endParaRPr lang="en-IE" dirty="0"/>
          </a:p>
        </p:txBody>
      </p:sp>
      <p:pic>
        <p:nvPicPr>
          <p:cNvPr id="9" name="Picture 4" descr="miRWalk 2.0 available – miRNA Blog"/>
          <p:cNvPicPr>
            <a:picLocks noChangeAspect="1" noChangeArrowheads="1"/>
          </p:cNvPicPr>
          <p:nvPr/>
        </p:nvPicPr>
        <p:blipFill>
          <a:blip r:embed="rId2">
            <a:clrChange>
              <a:clrFrom>
                <a:srgbClr val="990303"/>
              </a:clrFrom>
              <a:clrTo>
                <a:srgbClr val="990303">
                  <a:alpha val="0"/>
                </a:srgbClr>
              </a:clrTo>
            </a:clrChange>
            <a:extLst>
              <a:ext uri="{28A0092B-C50C-407E-A947-70E740481C1C}">
                <a14:useLocalDpi xmlns:a14="http://schemas.microsoft.com/office/drawing/2010/main" val="0"/>
              </a:ext>
            </a:extLst>
          </a:blip>
          <a:srcRect/>
          <a:stretch>
            <a:fillRect/>
          </a:stretch>
        </p:blipFill>
        <p:spPr bwMode="auto">
          <a:xfrm>
            <a:off x="1604327" y="2232000"/>
            <a:ext cx="2439035" cy="6533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1604327" y="2983589"/>
            <a:ext cx="2439035" cy="611065"/>
          </a:xfrm>
          <a:prstGeom prst="rect">
            <a:avLst/>
          </a:prstGeom>
        </p:spPr>
      </p:pic>
      <p:pic>
        <p:nvPicPr>
          <p:cNvPr id="11" name="Picture 4" descr="http://mirdb.org/images/banner.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5367" y="3920591"/>
            <a:ext cx="2370229" cy="668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a:off x="7198044" y="2212157"/>
            <a:ext cx="2442810" cy="742947"/>
          </a:xfrm>
          <a:prstGeom prst="rect">
            <a:avLst/>
          </a:prstGeom>
        </p:spPr>
      </p:pic>
      <p:pic>
        <p:nvPicPr>
          <p:cNvPr id="13" name="Picture 2" descr="miRANSNP3"/>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3832" t="24297" r="28891"/>
          <a:stretch/>
        </p:blipFill>
        <p:spPr bwMode="auto">
          <a:xfrm>
            <a:off x="1257602" y="4901842"/>
            <a:ext cx="2785760" cy="8684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RBase logo.png"/>
          <p:cNvPicPr>
            <a:picLocks noChangeAspect="1" noChangeArrowheads="1"/>
          </p:cNvPicPr>
          <p:nvPr/>
        </p:nvPicPr>
        <p:blipFill>
          <a:blip r:embed="rId7">
            <a:clrChange>
              <a:clrFrom>
                <a:srgbClr val="000066"/>
              </a:clrFrom>
              <a:clrTo>
                <a:srgbClr val="000066">
                  <a:alpha val="0"/>
                </a:srgbClr>
              </a:clrTo>
            </a:clrChange>
            <a:extLst>
              <a:ext uri="{28A0092B-C50C-407E-A947-70E740481C1C}">
                <a14:useLocalDpi xmlns:a14="http://schemas.microsoft.com/office/drawing/2010/main" val="0"/>
              </a:ext>
            </a:extLst>
          </a:blip>
          <a:srcRect/>
          <a:stretch>
            <a:fillRect/>
          </a:stretch>
        </p:blipFill>
        <p:spPr bwMode="auto">
          <a:xfrm>
            <a:off x="4386767" y="2939268"/>
            <a:ext cx="2671763" cy="16496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3"/>
          <a:stretch>
            <a:fillRect/>
          </a:stretch>
        </p:blipFill>
        <p:spPr>
          <a:xfrm>
            <a:off x="7279009" y="2953030"/>
            <a:ext cx="2439035" cy="611065"/>
          </a:xfrm>
          <a:prstGeom prst="rect">
            <a:avLst/>
          </a:prstGeom>
        </p:spPr>
      </p:pic>
      <p:sp>
        <p:nvSpPr>
          <p:cNvPr id="26" name="Rectangle 25"/>
          <p:cNvSpPr/>
          <p:nvPr/>
        </p:nvSpPr>
        <p:spPr>
          <a:xfrm>
            <a:off x="7284364" y="3598364"/>
            <a:ext cx="2433680" cy="584775"/>
          </a:xfrm>
          <a:prstGeom prst="rect">
            <a:avLst/>
          </a:prstGeom>
        </p:spPr>
        <p:txBody>
          <a:bodyPr wrap="none">
            <a:spAutoFit/>
          </a:bodyPr>
          <a:lstStyle/>
          <a:p>
            <a:r>
              <a:rPr lang="en-US" sz="3200" b="1" dirty="0"/>
              <a:t>HMDD v3.2</a:t>
            </a:r>
            <a:endParaRPr lang="en-IE" sz="3200" b="1" dirty="0"/>
          </a:p>
        </p:txBody>
      </p:sp>
    </p:spTree>
    <p:extLst>
      <p:ext uri="{BB962C8B-B14F-4D97-AF65-F5344CB8AC3E}">
        <p14:creationId xmlns:p14="http://schemas.microsoft.com/office/powerpoint/2010/main" val="219667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17</a:t>
            </a:fld>
            <a:endParaRPr lang="en-IE"/>
          </a:p>
        </p:txBody>
      </p:sp>
      <p:graphicFrame>
        <p:nvGraphicFramePr>
          <p:cNvPr id="6" name="Content Placeholder 4"/>
          <p:cNvGraphicFramePr>
            <a:graphicFrameLocks/>
          </p:cNvGraphicFramePr>
          <p:nvPr>
            <p:extLst>
              <p:ext uri="{D42A27DB-BD31-4B8C-83A1-F6EECF244321}">
                <p14:modId xmlns:p14="http://schemas.microsoft.com/office/powerpoint/2010/main" val="1963687009"/>
              </p:ext>
            </p:extLst>
          </p:nvPr>
        </p:nvGraphicFramePr>
        <p:xfrm>
          <a:off x="838200"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dirty="0" smtClean="0"/>
                        <a:t>Mature</a:t>
                      </a:r>
                      <a:r>
                        <a:rPr lang="en-US" baseline="0" dirty="0" smtClean="0"/>
                        <a:t> </a:t>
                      </a:r>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err="1" smtClean="0"/>
                        <a:t>Mirna_id</a:t>
                      </a:r>
                      <a:endParaRPr lang="en-US" dirty="0" smtClean="0"/>
                    </a:p>
                    <a:p>
                      <a:r>
                        <a:rPr lang="en-US" dirty="0" smtClean="0"/>
                        <a:t>Precursor</a:t>
                      </a:r>
                    </a:p>
                    <a:p>
                      <a:r>
                        <a:rPr lang="en-US" dirty="0" smtClean="0"/>
                        <a:t>Start</a:t>
                      </a:r>
                    </a:p>
                    <a:p>
                      <a:r>
                        <a:rPr lang="en-US" dirty="0" smtClean="0"/>
                        <a:t>End</a:t>
                      </a:r>
                      <a:endParaRPr lang="en-IE" dirty="0"/>
                    </a:p>
                  </a:txBody>
                  <a:tcPr/>
                </a:tc>
                <a:extLst>
                  <a:ext uri="{0D108BD9-81ED-4DB2-BD59-A6C34878D82A}">
                    <a16:rowId xmlns:a16="http://schemas.microsoft.com/office/drawing/2014/main" val="4030614140"/>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1055434506"/>
              </p:ext>
            </p:extLst>
          </p:nvPr>
        </p:nvGraphicFramePr>
        <p:xfrm>
          <a:off x="5059094"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smtClean="0"/>
                        <a:t>Id</a:t>
                      </a:r>
                    </a:p>
                    <a:p>
                      <a:r>
                        <a:rPr lang="en-US" dirty="0" smtClean="0"/>
                        <a:t>Name</a:t>
                      </a:r>
                      <a:endParaRPr lang="en-US" dirty="0" smtClean="0"/>
                    </a:p>
                    <a:p>
                      <a:r>
                        <a:rPr lang="en-US" dirty="0" smtClean="0"/>
                        <a:t>Sequence</a:t>
                      </a:r>
                    </a:p>
                    <a:p>
                      <a:r>
                        <a:rPr lang="en-US" dirty="0" err="1" smtClean="0"/>
                        <a:t>Species_id</a:t>
                      </a:r>
                      <a:endParaRPr lang="en-IE" dirty="0"/>
                    </a:p>
                  </a:txBody>
                  <a:tcPr/>
                </a:tc>
                <a:extLst>
                  <a:ext uri="{0D108BD9-81ED-4DB2-BD59-A6C34878D82A}">
                    <a16:rowId xmlns:a16="http://schemas.microsoft.com/office/drawing/2014/main" val="4030614140"/>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2880521822"/>
              </p:ext>
            </p:extLst>
          </p:nvPr>
        </p:nvGraphicFramePr>
        <p:xfrm>
          <a:off x="8945294"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smtClean="0"/>
                        <a:t>Species</a:t>
                      </a:r>
                      <a:endParaRPr lang="en-IE" dirty="0"/>
                    </a:p>
                  </a:txBody>
                  <a:tcPr/>
                </a:tc>
                <a:extLst>
                  <a:ext uri="{0D108BD9-81ED-4DB2-BD59-A6C34878D82A}">
                    <a16:rowId xmlns:a16="http://schemas.microsoft.com/office/drawing/2014/main" val="2734252207"/>
                  </a:ext>
                </a:extLst>
              </a:tr>
              <a:tr h="951157">
                <a:tc>
                  <a:txBody>
                    <a:bodyPr/>
                    <a:lstStyle/>
                    <a:p>
                      <a:r>
                        <a:rPr lang="en-US" dirty="0" smtClean="0"/>
                        <a:t>Id</a:t>
                      </a:r>
                    </a:p>
                    <a:p>
                      <a:r>
                        <a:rPr lang="en-US" dirty="0" smtClean="0"/>
                        <a:t>Organism</a:t>
                      </a:r>
                      <a:endParaRPr lang="en-US" dirty="0" smtClean="0"/>
                    </a:p>
                    <a:p>
                      <a:r>
                        <a:rPr lang="en-US" dirty="0" smtClean="0"/>
                        <a:t>Name</a:t>
                      </a:r>
                    </a:p>
                    <a:p>
                      <a:r>
                        <a:rPr lang="en-US" dirty="0" smtClean="0"/>
                        <a:t>Genomic assembly</a:t>
                      </a:r>
                      <a:endParaRPr lang="en-IE" dirty="0"/>
                    </a:p>
                  </a:txBody>
                  <a:tcPr/>
                </a:tc>
                <a:extLst>
                  <a:ext uri="{0D108BD9-81ED-4DB2-BD59-A6C34878D82A}">
                    <a16:rowId xmlns:a16="http://schemas.microsoft.com/office/drawing/2014/main" val="4030614140"/>
                  </a:ext>
                </a:extLst>
              </a:tr>
            </a:tbl>
          </a:graphicData>
        </a:graphic>
      </p:graphicFrame>
      <p:cxnSp>
        <p:nvCxnSpPr>
          <p:cNvPr id="10" name="Straight Arrow Connector 9"/>
          <p:cNvCxnSpPr/>
          <p:nvPr/>
        </p:nvCxnSpPr>
        <p:spPr>
          <a:xfrm>
            <a:off x="2806505" y="2504049"/>
            <a:ext cx="225258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925994" y="2504049"/>
            <a:ext cx="2019300" cy="8276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6708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18</a:t>
            </a:fld>
            <a:endParaRPr lang="en-IE"/>
          </a:p>
        </p:txBody>
      </p:sp>
      <p:sp>
        <p:nvSpPr>
          <p:cNvPr id="4"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Tool to standardize gene names</a:t>
            </a:r>
            <a:endParaRPr lang="en-US" b="1" dirty="0">
              <a:ln w="22225">
                <a:noFill/>
                <a:prstDash val="solid"/>
              </a:ln>
              <a:solidFill>
                <a:srgbClr val="102A73"/>
              </a:solidFill>
              <a:latin typeface="Arial Black" panose="020B0A04020102020204" pitchFamily="34" charset="0"/>
            </a:endParaRPr>
          </a:p>
        </p:txBody>
      </p:sp>
      <p:pic>
        <p:nvPicPr>
          <p:cNvPr id="5" name="Picture 2" descr="Icono de base de datos naranja (símbolo png)"/>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26147" y="2436642"/>
            <a:ext cx="1744394" cy="17443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96306" y="4293050"/>
            <a:ext cx="2004075"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rPr>
              <a:t>Gene names</a:t>
            </a:r>
            <a:endParaRPr lang="en-US" sz="2800" b="0" cap="none" spc="0" dirty="0" smtClean="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5344567" y="24366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pic>
        <p:nvPicPr>
          <p:cNvPr id="1026" name="Picture 2" descr="NCBI (@NCBI)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073" y="1774139"/>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8" name="Arc 7"/>
          <p:cNvSpPr/>
          <p:nvPr/>
        </p:nvSpPr>
        <p:spPr>
          <a:xfrm rot="5400000">
            <a:off x="4164062" y="1685902"/>
            <a:ext cx="3736478" cy="5604418"/>
          </a:xfrm>
          <a:prstGeom prst="arc">
            <a:avLst>
              <a:gd name="adj1" fmla="val 16249241"/>
              <a:gd name="adj2" fmla="val 4862165"/>
            </a:avLst>
          </a:prstGeom>
          <a:ln w="101600">
            <a:solidFill>
              <a:srgbClr val="102A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pic>
        <p:nvPicPr>
          <p:cNvPr id="10" name="Picture 6" descr="Python (programming languag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2449" y="1846117"/>
            <a:ext cx="997821" cy="99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16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19</a:t>
            </a:fld>
            <a:endParaRPr lang="en-IE"/>
          </a:p>
        </p:txBody>
      </p:sp>
      <p:sp>
        <p:nvSpPr>
          <p:cNvPr id="4"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CC9DF3-A57B-4383-B029-339E20DB8691}" type="slidenum">
              <a:rPr lang="en-IE" smtClean="0"/>
              <a:pPr/>
              <a:t>19</a:t>
            </a:fld>
            <a:endParaRPr lang="en-IE"/>
          </a:p>
        </p:txBody>
      </p:sp>
      <p:pic>
        <p:nvPicPr>
          <p:cNvPr id="5" name="Picture 2" descr="Icono de base de datos naranja (símbolo png)"/>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982200" y="2762020"/>
            <a:ext cx="1744394" cy="17443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iRWalk 2.0 available – miRNA Blog"/>
          <p:cNvPicPr>
            <a:picLocks noChangeAspect="1" noChangeArrowheads="1"/>
          </p:cNvPicPr>
          <p:nvPr/>
        </p:nvPicPr>
        <p:blipFill>
          <a:blip r:embed="rId4">
            <a:clrChange>
              <a:clrFrom>
                <a:srgbClr val="990303"/>
              </a:clrFrom>
              <a:clrTo>
                <a:srgbClr val="990303">
                  <a:alpha val="0"/>
                </a:srgbClr>
              </a:clrTo>
            </a:clrChang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17202" y="2666080"/>
            <a:ext cx="2411179" cy="641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mirdb.org/images/banner.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5128" y="3585565"/>
            <a:ext cx="2215327" cy="620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5200754" y="4494732"/>
            <a:ext cx="2244075" cy="558402"/>
          </a:xfrm>
          <a:prstGeom prst="rect">
            <a:avLst/>
          </a:prstGeom>
        </p:spPr>
      </p:pic>
      <p:pic>
        <p:nvPicPr>
          <p:cNvPr id="12" name="Picture 2" descr="Resources | SGJlab"/>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12224"/>
            <a:ext cx="3590118" cy="28525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80000" y="2771143"/>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4" name="Rectangle 13"/>
          <p:cNvSpPr/>
          <p:nvPr/>
        </p:nvSpPr>
        <p:spPr>
          <a:xfrm>
            <a:off x="8586425" y="29109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5"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My own local database</a:t>
            </a:r>
            <a:endParaRPr lang="en-US" b="1" dirty="0">
              <a:ln w="22225">
                <a:noFill/>
                <a:prstDash val="solid"/>
              </a:ln>
              <a:solidFill>
                <a:srgbClr val="102A73"/>
              </a:solidFill>
              <a:latin typeface="Arial Black" panose="020B0A04020102020204" pitchFamily="34" charset="0"/>
            </a:endParaRPr>
          </a:p>
        </p:txBody>
      </p:sp>
      <p:pic>
        <p:nvPicPr>
          <p:cNvPr id="16" name="Picture 2" descr="Amazon RDS for MySQL – Amazon Web Services (AWS)"/>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493127" y="1373459"/>
            <a:ext cx="2233467" cy="115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5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4" name="Text Placeholder 3"/>
          <p:cNvSpPr>
            <a:spLocks noGrp="1"/>
          </p:cNvSpPr>
          <p:nvPr>
            <p:ph type="body" idx="10"/>
          </p:nvPr>
        </p:nvSpPr>
        <p:spPr/>
        <p:txBody>
          <a:bodyPr/>
          <a:lstStyle/>
          <a:p>
            <a:endParaRPr lang="en-IE"/>
          </a:p>
        </p:txBody>
      </p:sp>
    </p:spTree>
    <p:extLst>
      <p:ext uri="{BB962C8B-B14F-4D97-AF65-F5344CB8AC3E}">
        <p14:creationId xmlns:p14="http://schemas.microsoft.com/office/powerpoint/2010/main" val="3513554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20</a:t>
            </a:fld>
            <a:endParaRPr lang="en-IE"/>
          </a:p>
        </p:txBody>
      </p:sp>
      <p:graphicFrame>
        <p:nvGraphicFramePr>
          <p:cNvPr id="7" name="Content Placeholder 4"/>
          <p:cNvGraphicFramePr>
            <a:graphicFrameLocks/>
          </p:cNvGraphicFramePr>
          <p:nvPr>
            <p:extLst>
              <p:ext uri="{D42A27DB-BD31-4B8C-83A1-F6EECF244321}">
                <p14:modId xmlns:p14="http://schemas.microsoft.com/office/powerpoint/2010/main" val="715240822"/>
              </p:ext>
            </p:extLst>
          </p:nvPr>
        </p:nvGraphicFramePr>
        <p:xfrm>
          <a:off x="5059094"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smtClean="0"/>
                        <a:t>Target</a:t>
                      </a:r>
                      <a:endParaRPr lang="en-IE" dirty="0"/>
                    </a:p>
                  </a:txBody>
                  <a:tcPr/>
                </a:tc>
                <a:extLst>
                  <a:ext uri="{0D108BD9-81ED-4DB2-BD59-A6C34878D82A}">
                    <a16:rowId xmlns:a16="http://schemas.microsoft.com/office/drawing/2014/main" val="2734252207"/>
                  </a:ext>
                </a:extLst>
              </a:tr>
              <a:tr h="951157">
                <a:tc>
                  <a:txBody>
                    <a:bodyPr/>
                    <a:lstStyle/>
                    <a:p>
                      <a:r>
                        <a:rPr lang="en-US" dirty="0" smtClean="0"/>
                        <a:t>Mature </a:t>
                      </a:r>
                      <a:r>
                        <a:rPr lang="en-US" dirty="0" err="1" smtClean="0"/>
                        <a:t>mirna</a:t>
                      </a:r>
                      <a:endParaRPr lang="en-US" dirty="0" smtClean="0"/>
                    </a:p>
                    <a:p>
                      <a:r>
                        <a:rPr lang="en-US" dirty="0" smtClean="0"/>
                        <a:t>Target</a:t>
                      </a:r>
                      <a:r>
                        <a:rPr lang="en-US" baseline="0" dirty="0" smtClean="0"/>
                        <a:t> gene</a:t>
                      </a:r>
                    </a:p>
                    <a:p>
                      <a:r>
                        <a:rPr lang="en-US" baseline="0" dirty="0" smtClean="0"/>
                        <a:t>Source</a:t>
                      </a:r>
                    </a:p>
                    <a:p>
                      <a:r>
                        <a:rPr lang="en-US" baseline="0" dirty="0" smtClean="0"/>
                        <a:t>Probability</a:t>
                      </a:r>
                      <a:endParaRPr lang="en-US" dirty="0" smtClean="0"/>
                    </a:p>
                  </a:txBody>
                  <a:tcPr/>
                </a:tc>
                <a:extLst>
                  <a:ext uri="{0D108BD9-81ED-4DB2-BD59-A6C34878D82A}">
                    <a16:rowId xmlns:a16="http://schemas.microsoft.com/office/drawing/2014/main" val="4030614140"/>
                  </a:ext>
                </a:extLst>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val="1331101760"/>
              </p:ext>
            </p:extLst>
          </p:nvPr>
        </p:nvGraphicFramePr>
        <p:xfrm>
          <a:off x="8610600" y="1856323"/>
          <a:ext cx="2073812" cy="1460771"/>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smtClean="0"/>
                        <a:t>Genes</a:t>
                      </a:r>
                      <a:endParaRPr lang="en-IE" dirty="0"/>
                    </a:p>
                  </a:txBody>
                  <a:tcPr/>
                </a:tc>
                <a:extLst>
                  <a:ext uri="{0D108BD9-81ED-4DB2-BD59-A6C34878D82A}">
                    <a16:rowId xmlns:a16="http://schemas.microsoft.com/office/drawing/2014/main" val="2734252207"/>
                  </a:ext>
                </a:extLst>
              </a:tr>
              <a:tr h="951157">
                <a:tc>
                  <a:txBody>
                    <a:bodyPr/>
                    <a:lstStyle/>
                    <a:p>
                      <a:r>
                        <a:rPr lang="en-US" dirty="0" smtClean="0"/>
                        <a:t>Gene</a:t>
                      </a:r>
                    </a:p>
                    <a:p>
                      <a:r>
                        <a:rPr lang="en-US" dirty="0" smtClean="0"/>
                        <a:t>Disease</a:t>
                      </a:r>
                    </a:p>
                  </a:txBody>
                  <a:tcPr/>
                </a:tc>
                <a:extLst>
                  <a:ext uri="{0D108BD9-81ED-4DB2-BD59-A6C34878D82A}">
                    <a16:rowId xmlns:a16="http://schemas.microsoft.com/office/drawing/2014/main" val="4030614140"/>
                  </a:ext>
                </a:extLst>
              </a:tr>
            </a:tbl>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2856940727"/>
              </p:ext>
            </p:extLst>
          </p:nvPr>
        </p:nvGraphicFramePr>
        <p:xfrm>
          <a:off x="978877" y="1780242"/>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dirty="0" smtClean="0"/>
                        <a:t>Mature</a:t>
                      </a:r>
                      <a:r>
                        <a:rPr lang="en-US" baseline="0" dirty="0" smtClean="0"/>
                        <a:t> </a:t>
                      </a:r>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err="1" smtClean="0"/>
                        <a:t>Mirna_id</a:t>
                      </a:r>
                      <a:endParaRPr lang="en-US" dirty="0" smtClean="0"/>
                    </a:p>
                    <a:p>
                      <a:r>
                        <a:rPr lang="en-US" dirty="0" smtClean="0"/>
                        <a:t>Precursor</a:t>
                      </a:r>
                    </a:p>
                    <a:p>
                      <a:r>
                        <a:rPr lang="en-US" dirty="0" smtClean="0"/>
                        <a:t>Start</a:t>
                      </a:r>
                    </a:p>
                    <a:p>
                      <a:r>
                        <a:rPr lang="en-US" dirty="0" smtClean="0"/>
                        <a:t>End</a:t>
                      </a:r>
                      <a:endParaRPr lang="en-IE" dirty="0"/>
                    </a:p>
                  </a:txBody>
                  <a:tcPr/>
                </a:tc>
                <a:extLst>
                  <a:ext uri="{0D108BD9-81ED-4DB2-BD59-A6C34878D82A}">
                    <a16:rowId xmlns:a16="http://schemas.microsoft.com/office/drawing/2014/main" val="4030614140"/>
                  </a:ext>
                </a:extLst>
              </a:tr>
            </a:tbl>
          </a:graphicData>
        </a:graphic>
      </p:graphicFrame>
      <p:graphicFrame>
        <p:nvGraphicFramePr>
          <p:cNvPr id="10" name="Content Placeholder 4"/>
          <p:cNvGraphicFramePr>
            <a:graphicFrameLocks/>
          </p:cNvGraphicFramePr>
          <p:nvPr>
            <p:extLst>
              <p:ext uri="{D42A27DB-BD31-4B8C-83A1-F6EECF244321}">
                <p14:modId xmlns:p14="http://schemas.microsoft.com/office/powerpoint/2010/main" val="1771259832"/>
              </p:ext>
            </p:extLst>
          </p:nvPr>
        </p:nvGraphicFramePr>
        <p:xfrm>
          <a:off x="978877" y="4307095"/>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smtClean="0"/>
                        <a:t>Id</a:t>
                      </a:r>
                    </a:p>
                    <a:p>
                      <a:r>
                        <a:rPr lang="en-US" dirty="0" smtClean="0"/>
                        <a:t>Name</a:t>
                      </a:r>
                      <a:endParaRPr lang="en-US" dirty="0" smtClean="0"/>
                    </a:p>
                    <a:p>
                      <a:r>
                        <a:rPr lang="en-US" dirty="0" smtClean="0"/>
                        <a:t>Sequence</a:t>
                      </a:r>
                    </a:p>
                    <a:p>
                      <a:r>
                        <a:rPr lang="en-US" dirty="0" err="1" smtClean="0"/>
                        <a:t>Species_id</a:t>
                      </a:r>
                      <a:endParaRPr lang="en-IE" dirty="0"/>
                    </a:p>
                  </a:txBody>
                  <a:tcPr/>
                </a:tc>
                <a:extLst>
                  <a:ext uri="{0D108BD9-81ED-4DB2-BD59-A6C34878D82A}">
                    <a16:rowId xmlns:a16="http://schemas.microsoft.com/office/drawing/2014/main" val="4030614140"/>
                  </a:ext>
                </a:extLst>
              </a:tr>
            </a:tbl>
          </a:graphicData>
        </a:graphic>
      </p:graphicFrame>
      <p:cxnSp>
        <p:nvCxnSpPr>
          <p:cNvPr id="11" name="Straight Arrow Connector 10"/>
          <p:cNvCxnSpPr/>
          <p:nvPr/>
        </p:nvCxnSpPr>
        <p:spPr>
          <a:xfrm>
            <a:off x="2813538" y="2519207"/>
            <a:ext cx="224555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1"/>
          </p:cNvCxnSpPr>
          <p:nvPr/>
        </p:nvCxnSpPr>
        <p:spPr>
          <a:xfrm flipV="1">
            <a:off x="7065499" y="2586708"/>
            <a:ext cx="1545101" cy="226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Arc 18"/>
          <p:cNvSpPr/>
          <p:nvPr/>
        </p:nvSpPr>
        <p:spPr>
          <a:xfrm flipH="1">
            <a:off x="258494" y="2774999"/>
            <a:ext cx="1440766" cy="2235673"/>
          </a:xfrm>
          <a:prstGeom prst="arc">
            <a:avLst>
              <a:gd name="adj1" fmla="val 16200000"/>
              <a:gd name="adj2" fmla="val 552058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3459180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IE" dirty="0"/>
          </a:p>
        </p:txBody>
      </p:sp>
      <p:sp>
        <p:nvSpPr>
          <p:cNvPr id="3" name="Content Placeholder 2"/>
          <p:cNvSpPr>
            <a:spLocks noGrp="1"/>
          </p:cNvSpPr>
          <p:nvPr>
            <p:ph idx="1"/>
          </p:nvPr>
        </p:nvSpPr>
        <p:spPr/>
        <p:txBody>
          <a:bodyPr/>
          <a:lstStyle/>
          <a:p>
            <a:r>
              <a:rPr lang="en-IE" dirty="0">
                <a:solidFill>
                  <a:schemeClr val="accent1">
                    <a:lumMod val="60000"/>
                    <a:lumOff val="40000"/>
                  </a:schemeClr>
                </a:solidFill>
              </a:rPr>
              <a:t>Select</a:t>
            </a:r>
            <a:r>
              <a:rPr lang="en-IE" dirty="0"/>
              <a:t> </a:t>
            </a:r>
            <a:r>
              <a:rPr lang="en-IE" dirty="0">
                <a:solidFill>
                  <a:schemeClr val="accent4">
                    <a:lumMod val="50000"/>
                  </a:schemeClr>
                </a:solidFill>
              </a:rPr>
              <a:t>count</a:t>
            </a:r>
            <a:r>
              <a:rPr lang="en-IE" dirty="0" smtClean="0"/>
              <a:t>( </a:t>
            </a:r>
            <a:r>
              <a:rPr lang="en-IE" dirty="0" smtClean="0">
                <a:solidFill>
                  <a:schemeClr val="accent1">
                    <a:lumMod val="60000"/>
                    <a:lumOff val="40000"/>
                  </a:schemeClr>
                </a:solidFill>
              </a:rPr>
              <a:t>distinct </a:t>
            </a:r>
            <a:r>
              <a:rPr lang="en-IE" dirty="0" smtClean="0"/>
              <a:t>(</a:t>
            </a:r>
            <a:r>
              <a:rPr lang="en-IE" dirty="0" err="1" smtClean="0"/>
              <a:t>mirna_mature</a:t>
            </a:r>
            <a:r>
              <a:rPr lang="en-IE" dirty="0"/>
              <a:t>)) , </a:t>
            </a:r>
            <a:endParaRPr lang="en-IE" dirty="0" smtClean="0"/>
          </a:p>
          <a:p>
            <a:pPr marL="0" indent="0">
              <a:buNone/>
            </a:pPr>
            <a:r>
              <a:rPr lang="en-IE" dirty="0"/>
              <a:t>	</a:t>
            </a:r>
            <a:r>
              <a:rPr lang="en-IE" dirty="0" smtClean="0"/>
              <a:t> </a:t>
            </a:r>
            <a:r>
              <a:rPr lang="en-IE" dirty="0" smtClean="0">
                <a:solidFill>
                  <a:schemeClr val="accent4">
                    <a:lumMod val="50000"/>
                  </a:schemeClr>
                </a:solidFill>
              </a:rPr>
              <a:t>count </a:t>
            </a:r>
            <a:r>
              <a:rPr lang="en-IE" dirty="0" smtClean="0"/>
              <a:t>( </a:t>
            </a:r>
            <a:r>
              <a:rPr lang="en-IE" dirty="0" smtClean="0">
                <a:solidFill>
                  <a:schemeClr val="accent1">
                    <a:lumMod val="60000"/>
                    <a:lumOff val="40000"/>
                  </a:schemeClr>
                </a:solidFill>
              </a:rPr>
              <a:t>distinct </a:t>
            </a:r>
            <a:r>
              <a:rPr lang="en-IE" dirty="0" smtClean="0"/>
              <a:t>(</a:t>
            </a:r>
            <a:r>
              <a:rPr lang="en-IE" dirty="0" err="1" smtClean="0"/>
              <a:t>mrna</a:t>
            </a:r>
            <a:r>
              <a:rPr lang="en-IE" dirty="0" smtClean="0"/>
              <a:t>) ),</a:t>
            </a:r>
            <a:r>
              <a:rPr lang="en-IE" dirty="0" smtClean="0">
                <a:solidFill>
                  <a:schemeClr val="accent6">
                    <a:lumMod val="60000"/>
                    <a:lumOff val="40000"/>
                  </a:schemeClr>
                </a:solidFill>
              </a:rPr>
              <a:t>'sarcopenia</a:t>
            </a:r>
            <a:r>
              <a:rPr lang="en-IE" dirty="0" smtClean="0"/>
              <a:t>‘</a:t>
            </a:r>
          </a:p>
          <a:p>
            <a:pPr marL="0" indent="0">
              <a:buNone/>
            </a:pPr>
            <a:r>
              <a:rPr lang="en-IE" dirty="0" smtClean="0">
                <a:solidFill>
                  <a:schemeClr val="accent1">
                    <a:lumMod val="60000"/>
                    <a:lumOff val="40000"/>
                  </a:schemeClr>
                </a:solidFill>
              </a:rPr>
              <a:t>from</a:t>
            </a:r>
            <a:r>
              <a:rPr lang="en-IE" dirty="0" smtClean="0"/>
              <a:t> </a:t>
            </a:r>
            <a:r>
              <a:rPr lang="en-IE" dirty="0"/>
              <a:t>binding  </a:t>
            </a:r>
            <a:endParaRPr lang="en-IE" dirty="0" smtClean="0"/>
          </a:p>
          <a:p>
            <a:pPr marL="0" indent="0">
              <a:buNone/>
            </a:pPr>
            <a:r>
              <a:rPr lang="en-IE" dirty="0" smtClean="0">
                <a:solidFill>
                  <a:schemeClr val="accent1">
                    <a:lumMod val="60000"/>
                    <a:lumOff val="40000"/>
                  </a:schemeClr>
                </a:solidFill>
              </a:rPr>
              <a:t>where</a:t>
            </a:r>
            <a:r>
              <a:rPr lang="en-IE" dirty="0" smtClean="0"/>
              <a:t>  </a:t>
            </a:r>
            <a:r>
              <a:rPr lang="en-IE" dirty="0" err="1"/>
              <a:t>mirna_mature</a:t>
            </a:r>
            <a:r>
              <a:rPr lang="en-IE" dirty="0"/>
              <a:t> </a:t>
            </a:r>
            <a:r>
              <a:rPr lang="en-IE" dirty="0">
                <a:solidFill>
                  <a:schemeClr val="accent1">
                    <a:lumMod val="60000"/>
                    <a:lumOff val="40000"/>
                  </a:schemeClr>
                </a:solidFill>
              </a:rPr>
              <a:t>like</a:t>
            </a:r>
            <a:r>
              <a:rPr lang="en-IE" dirty="0"/>
              <a:t> "</a:t>
            </a:r>
            <a:r>
              <a:rPr lang="en-IE" dirty="0" err="1">
                <a:solidFill>
                  <a:schemeClr val="accent6">
                    <a:lumMod val="60000"/>
                    <a:lumOff val="40000"/>
                  </a:schemeClr>
                </a:solidFill>
              </a:rPr>
              <a:t>hsa</a:t>
            </a:r>
            <a:r>
              <a:rPr lang="en-IE" dirty="0">
                <a:solidFill>
                  <a:schemeClr val="accent6">
                    <a:lumMod val="60000"/>
                    <a:lumOff val="40000"/>
                  </a:schemeClr>
                </a:solidFill>
              </a:rPr>
              <a:t>-%</a:t>
            </a:r>
            <a:r>
              <a:rPr lang="en-IE" dirty="0"/>
              <a:t>" </a:t>
            </a:r>
            <a:endParaRPr lang="en-IE" dirty="0" smtClean="0"/>
          </a:p>
          <a:p>
            <a:pPr marL="0" indent="0">
              <a:buNone/>
            </a:pPr>
            <a:r>
              <a:rPr lang="en-IE" dirty="0">
                <a:solidFill>
                  <a:schemeClr val="accent1">
                    <a:lumMod val="60000"/>
                    <a:lumOff val="40000"/>
                  </a:schemeClr>
                </a:solidFill>
              </a:rPr>
              <a:t>	</a:t>
            </a:r>
            <a:r>
              <a:rPr lang="en-IE" dirty="0" smtClean="0">
                <a:solidFill>
                  <a:schemeClr val="accent1">
                    <a:lumMod val="60000"/>
                    <a:lumOff val="40000"/>
                  </a:schemeClr>
                </a:solidFill>
              </a:rPr>
              <a:t>and</a:t>
            </a:r>
            <a:r>
              <a:rPr lang="en-IE" dirty="0" smtClean="0"/>
              <a:t> </a:t>
            </a:r>
            <a:r>
              <a:rPr lang="en-IE" dirty="0" err="1"/>
              <a:t>mrna</a:t>
            </a:r>
            <a:r>
              <a:rPr lang="en-IE" dirty="0"/>
              <a:t> </a:t>
            </a:r>
            <a:r>
              <a:rPr lang="en-IE" dirty="0">
                <a:solidFill>
                  <a:schemeClr val="accent1">
                    <a:lumMod val="60000"/>
                    <a:lumOff val="40000"/>
                  </a:schemeClr>
                </a:solidFill>
              </a:rPr>
              <a:t>in</a:t>
            </a:r>
            <a:r>
              <a:rPr lang="en-IE" dirty="0"/>
              <a:t> </a:t>
            </a:r>
            <a:r>
              <a:rPr lang="en-IE" dirty="0" smtClean="0"/>
              <a:t>	(</a:t>
            </a:r>
            <a:r>
              <a:rPr lang="en-IE" dirty="0">
                <a:solidFill>
                  <a:schemeClr val="accent1">
                    <a:lumMod val="60000"/>
                    <a:lumOff val="40000"/>
                  </a:schemeClr>
                </a:solidFill>
              </a:rPr>
              <a:t>select</a:t>
            </a:r>
            <a:r>
              <a:rPr lang="en-IE" dirty="0"/>
              <a:t> gene </a:t>
            </a:r>
            <a:endParaRPr lang="en-IE" dirty="0" smtClean="0"/>
          </a:p>
          <a:p>
            <a:pPr marL="0" indent="0">
              <a:buNone/>
            </a:pPr>
            <a:r>
              <a:rPr lang="en-IE" dirty="0">
                <a:solidFill>
                  <a:schemeClr val="accent1">
                    <a:lumMod val="60000"/>
                    <a:lumOff val="40000"/>
                  </a:schemeClr>
                </a:solidFill>
              </a:rPr>
              <a:t>	</a:t>
            </a:r>
            <a:r>
              <a:rPr lang="en-IE" dirty="0" smtClean="0">
                <a:solidFill>
                  <a:schemeClr val="accent1">
                    <a:lumMod val="60000"/>
                    <a:lumOff val="40000"/>
                  </a:schemeClr>
                </a:solidFill>
              </a:rPr>
              <a:t>			from</a:t>
            </a:r>
            <a:r>
              <a:rPr lang="en-IE" dirty="0" smtClean="0"/>
              <a:t> </a:t>
            </a:r>
            <a:r>
              <a:rPr lang="en-IE" dirty="0" err="1"/>
              <a:t>gene_bank</a:t>
            </a:r>
            <a:r>
              <a:rPr lang="en-IE" dirty="0"/>
              <a:t> </a:t>
            </a:r>
            <a:endParaRPr lang="en-IE" dirty="0" smtClean="0"/>
          </a:p>
          <a:p>
            <a:pPr marL="0" indent="0">
              <a:buNone/>
            </a:pPr>
            <a:r>
              <a:rPr lang="en-IE" dirty="0">
                <a:solidFill>
                  <a:schemeClr val="accent1">
                    <a:lumMod val="60000"/>
                    <a:lumOff val="40000"/>
                  </a:schemeClr>
                </a:solidFill>
              </a:rPr>
              <a:t>	</a:t>
            </a:r>
            <a:r>
              <a:rPr lang="en-IE" dirty="0" smtClean="0">
                <a:solidFill>
                  <a:schemeClr val="accent1">
                    <a:lumMod val="60000"/>
                    <a:lumOff val="40000"/>
                  </a:schemeClr>
                </a:solidFill>
              </a:rPr>
              <a:t>			where</a:t>
            </a:r>
            <a:r>
              <a:rPr lang="en-IE" dirty="0" smtClean="0"/>
              <a:t> </a:t>
            </a:r>
            <a:r>
              <a:rPr lang="en-IE" dirty="0" err="1"/>
              <a:t>gene_bank.condition</a:t>
            </a:r>
            <a:r>
              <a:rPr lang="en-IE" dirty="0"/>
              <a:t>=' </a:t>
            </a:r>
            <a:r>
              <a:rPr lang="en-IE" dirty="0">
                <a:solidFill>
                  <a:schemeClr val="accent6">
                    <a:lumMod val="60000"/>
                    <a:lumOff val="40000"/>
                  </a:schemeClr>
                </a:solidFill>
              </a:rPr>
              <a:t>Sarcopenia</a:t>
            </a:r>
            <a:r>
              <a:rPr lang="en-IE" dirty="0" smtClean="0"/>
              <a:t>')</a:t>
            </a:r>
          </a:p>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21</a:t>
            </a:fld>
            <a:endParaRPr lang="en-IE"/>
          </a:p>
        </p:txBody>
      </p:sp>
      <p:pic>
        <p:nvPicPr>
          <p:cNvPr id="6" name="Picture 5"/>
          <p:cNvPicPr>
            <a:picLocks noChangeAspect="1"/>
          </p:cNvPicPr>
          <p:nvPr/>
        </p:nvPicPr>
        <p:blipFill rotWithShape="1">
          <a:blip r:embed="rId2"/>
          <a:srcRect l="1436" t="7748" r="1799" b="1484"/>
          <a:stretch/>
        </p:blipFill>
        <p:spPr>
          <a:xfrm>
            <a:off x="1195754" y="5824026"/>
            <a:ext cx="8201464" cy="703384"/>
          </a:xfrm>
          <a:prstGeom prst="rect">
            <a:avLst/>
          </a:prstGeom>
        </p:spPr>
      </p:pic>
    </p:spTree>
    <p:extLst>
      <p:ext uri="{BB962C8B-B14F-4D97-AF65-F5344CB8AC3E}">
        <p14:creationId xmlns:p14="http://schemas.microsoft.com/office/powerpoint/2010/main" val="2113479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22</a:t>
            </a:fld>
            <a:endParaRPr lang="en-IE"/>
          </a:p>
        </p:txBody>
      </p:sp>
      <p:pic>
        <p:nvPicPr>
          <p:cNvPr id="5" name="Picture 4"/>
          <p:cNvPicPr>
            <a:picLocks noChangeAspect="1"/>
          </p:cNvPicPr>
          <p:nvPr/>
        </p:nvPicPr>
        <p:blipFill>
          <a:blip r:embed="rId2"/>
          <a:stretch>
            <a:fillRect/>
          </a:stretch>
        </p:blipFill>
        <p:spPr>
          <a:xfrm>
            <a:off x="1674941" y="1238425"/>
            <a:ext cx="8006162" cy="4938538"/>
          </a:xfrm>
          <a:prstGeom prst="rect">
            <a:avLst/>
          </a:prstGeom>
        </p:spPr>
      </p:pic>
    </p:spTree>
    <p:extLst>
      <p:ext uri="{BB962C8B-B14F-4D97-AF65-F5344CB8AC3E}">
        <p14:creationId xmlns:p14="http://schemas.microsoft.com/office/powerpoint/2010/main" val="4117478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a:t>
            </a:r>
            <a:endParaRPr lang="en-IE" dirty="0"/>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23</a:t>
            </a:fld>
            <a:endParaRPr lang="en-IE"/>
          </a:p>
        </p:txBody>
      </p:sp>
    </p:spTree>
    <p:extLst>
      <p:ext uri="{BB962C8B-B14F-4D97-AF65-F5344CB8AC3E}">
        <p14:creationId xmlns:p14="http://schemas.microsoft.com/office/powerpoint/2010/main" val="1645228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Tree>
    <p:extLst>
      <p:ext uri="{BB962C8B-B14F-4D97-AF65-F5344CB8AC3E}">
        <p14:creationId xmlns:p14="http://schemas.microsoft.com/office/powerpoint/2010/main" val="467409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
        <p:nvSpPr>
          <p:cNvPr id="4" name="Oval 3"/>
          <p:cNvSpPr/>
          <p:nvPr/>
        </p:nvSpPr>
        <p:spPr>
          <a:xfrm>
            <a:off x="4642338"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Oval 4"/>
          <p:cNvSpPr/>
          <p:nvPr/>
        </p:nvSpPr>
        <p:spPr>
          <a:xfrm>
            <a:off x="7671180"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Oval 5"/>
          <p:cNvSpPr/>
          <p:nvPr/>
        </p:nvSpPr>
        <p:spPr>
          <a:xfrm>
            <a:off x="9967886"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p:cNvSpPr/>
          <p:nvPr/>
        </p:nvSpPr>
        <p:spPr>
          <a:xfrm>
            <a:off x="5506574"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8" name="Oval 7"/>
          <p:cNvSpPr/>
          <p:nvPr/>
        </p:nvSpPr>
        <p:spPr>
          <a:xfrm>
            <a:off x="7367798"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9" name="Oval 8"/>
          <p:cNvSpPr/>
          <p:nvPr/>
        </p:nvSpPr>
        <p:spPr>
          <a:xfrm>
            <a:off x="9229022"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4234968" y="167374"/>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5506574" y="163291"/>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3" name="Oval 12"/>
          <p:cNvSpPr/>
          <p:nvPr/>
        </p:nvSpPr>
        <p:spPr>
          <a:xfrm>
            <a:off x="6904792" y="159208"/>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5" name="Oval 14"/>
          <p:cNvSpPr/>
          <p:nvPr/>
        </p:nvSpPr>
        <p:spPr>
          <a:xfrm>
            <a:off x="9476140" y="151042"/>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6" name="Oval 15"/>
          <p:cNvSpPr/>
          <p:nvPr/>
        </p:nvSpPr>
        <p:spPr>
          <a:xfrm>
            <a:off x="10592998" y="146959"/>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7" name="Oval 16"/>
          <p:cNvSpPr/>
          <p:nvPr/>
        </p:nvSpPr>
        <p:spPr>
          <a:xfrm>
            <a:off x="4692085" y="284064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Oval 17"/>
          <p:cNvSpPr/>
          <p:nvPr/>
        </p:nvSpPr>
        <p:spPr>
          <a:xfrm>
            <a:off x="10431555" y="285513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p:cNvSpPr/>
          <p:nvPr/>
        </p:nvSpPr>
        <p:spPr>
          <a:xfrm>
            <a:off x="7617744" y="2897213"/>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3" name="Straight Arrow Connector 2"/>
          <p:cNvCxnSpPr>
            <a:stCxn id="20" idx="2"/>
            <a:endCxn id="17" idx="6"/>
          </p:cNvCxnSpPr>
          <p:nvPr/>
        </p:nvCxnSpPr>
        <p:spPr>
          <a:xfrm flipH="1" flipV="1">
            <a:off x="5556321" y="3248609"/>
            <a:ext cx="2061423"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0" idx="6"/>
            <a:endCxn id="18" idx="2"/>
          </p:cNvCxnSpPr>
          <p:nvPr/>
        </p:nvCxnSpPr>
        <p:spPr>
          <a:xfrm>
            <a:off x="8320537" y="3248610"/>
            <a:ext cx="2111018" cy="1448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0" idx="4"/>
            <a:endCxn id="7" idx="7"/>
          </p:cNvCxnSpPr>
          <p:nvPr/>
        </p:nvCxnSpPr>
        <p:spPr>
          <a:xfrm flipH="1">
            <a:off x="6503198" y="3600006"/>
            <a:ext cx="1465943"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4"/>
          </p:cNvCxnSpPr>
          <p:nvPr/>
        </p:nvCxnSpPr>
        <p:spPr>
          <a:xfrm flipH="1">
            <a:off x="7945193" y="3600006"/>
            <a:ext cx="23948"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8024168" y="3656572"/>
            <a:ext cx="1363020" cy="20464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6" idx="4"/>
          </p:cNvCxnSpPr>
          <p:nvPr/>
        </p:nvCxnSpPr>
        <p:spPr>
          <a:xfrm flipH="1">
            <a:off x="10396640" y="2080803"/>
            <a:ext cx="3364" cy="11678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 idx="5"/>
            <a:endCxn id="18" idx="2"/>
          </p:cNvCxnSpPr>
          <p:nvPr/>
        </p:nvCxnSpPr>
        <p:spPr>
          <a:xfrm>
            <a:off x="8408852" y="1961313"/>
            <a:ext cx="2022703" cy="13017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4" idx="4"/>
            <a:endCxn id="17" idx="0"/>
          </p:cNvCxnSpPr>
          <p:nvPr/>
        </p:nvCxnSpPr>
        <p:spPr>
          <a:xfrm>
            <a:off x="5074456" y="2080803"/>
            <a:ext cx="49747" cy="75984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11" idx="4"/>
          </p:cNvCxnSpPr>
          <p:nvPr/>
        </p:nvCxnSpPr>
        <p:spPr>
          <a:xfrm>
            <a:off x="4586365" y="870167"/>
            <a:ext cx="219565" cy="52503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4" idx="0"/>
            <a:endCxn id="11" idx="5"/>
          </p:cNvCxnSpPr>
          <p:nvPr/>
        </p:nvCxnSpPr>
        <p:spPr>
          <a:xfrm flipH="1" flipV="1">
            <a:off x="4834839" y="767245"/>
            <a:ext cx="239617" cy="4976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 idx="7"/>
            <a:endCxn id="12" idx="4"/>
          </p:cNvCxnSpPr>
          <p:nvPr/>
        </p:nvCxnSpPr>
        <p:spPr>
          <a:xfrm flipV="1">
            <a:off x="5380010" y="866084"/>
            <a:ext cx="477961" cy="51828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endCxn id="4" idx="0"/>
          </p:cNvCxnSpPr>
          <p:nvPr/>
        </p:nvCxnSpPr>
        <p:spPr>
          <a:xfrm flipH="1">
            <a:off x="5074456" y="844062"/>
            <a:ext cx="524486" cy="4208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13" idx="4"/>
            <a:endCxn id="20" idx="1"/>
          </p:cNvCxnSpPr>
          <p:nvPr/>
        </p:nvCxnSpPr>
        <p:spPr>
          <a:xfrm>
            <a:off x="7256189" y="862001"/>
            <a:ext cx="464477" cy="21381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13" idx="5"/>
            <a:endCxn id="5" idx="1"/>
          </p:cNvCxnSpPr>
          <p:nvPr/>
        </p:nvCxnSpPr>
        <p:spPr>
          <a:xfrm>
            <a:off x="7504663" y="759079"/>
            <a:ext cx="293081" cy="625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15" idx="4"/>
          </p:cNvCxnSpPr>
          <p:nvPr/>
        </p:nvCxnSpPr>
        <p:spPr>
          <a:xfrm>
            <a:off x="9827537" y="853835"/>
            <a:ext cx="351396" cy="6407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16" idx="4"/>
            <a:endCxn id="6" idx="7"/>
          </p:cNvCxnSpPr>
          <p:nvPr/>
        </p:nvCxnSpPr>
        <p:spPr>
          <a:xfrm flipH="1">
            <a:off x="10705558" y="849752"/>
            <a:ext cx="238837" cy="5346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1" name="Arc 80"/>
          <p:cNvSpPr/>
          <p:nvPr/>
        </p:nvSpPr>
        <p:spPr>
          <a:xfrm rot="20767336" flipH="1">
            <a:off x="3602037" y="759079"/>
            <a:ext cx="2995653" cy="5692066"/>
          </a:xfrm>
          <a:prstGeom prst="arc">
            <a:avLst>
              <a:gd name="adj1" fmla="val 16200000"/>
              <a:gd name="adj2" fmla="val 5138130"/>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54725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10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childTnLst>
                                </p:cTn>
                              </p:par>
                              <p:par>
                                <p:cTn id="77" presetID="10"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10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1000"/>
                                        <p:tgtEl>
                                          <p:spTgt spid="70"/>
                                        </p:tgtEl>
                                      </p:cBhvr>
                                    </p:animEffect>
                                  </p:childTnLst>
                                </p:cTn>
                              </p:par>
                              <p:par>
                                <p:cTn id="89" presetID="10" presetClass="entr" presetSubtype="0" fill="hold" nodeType="with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childTnLst>
                                </p:cTn>
                              </p:par>
                              <p:par>
                                <p:cTn id="92" presetID="10" presetClass="entr" presetSubtype="0" fill="hold"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1000"/>
                                        <p:tgtEl>
                                          <p:spTgt spid="7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1000"/>
                                        <p:tgtEl>
                                          <p:spTgt spid="81"/>
                                        </p:tgtEl>
                                      </p:cBhvr>
                                    </p:animEffect>
                                  </p:childTnLst>
                                </p:cTn>
                              </p:par>
                              <p:par>
                                <p:cTn id="98" presetID="10" presetClass="exit" presetSubtype="0" fill="hold" nodeType="withEffect">
                                  <p:stCondLst>
                                    <p:cond delay="250"/>
                                  </p:stCondLst>
                                  <p:childTnLst>
                                    <p:animEffect transition="out" filter="fade">
                                      <p:cBhvr>
                                        <p:cTn id="99" dur="1500"/>
                                        <p:tgtEl>
                                          <p:spTgt spid="10242"/>
                                        </p:tgtEl>
                                      </p:cBhvr>
                                    </p:animEffect>
                                    <p:set>
                                      <p:cBhvr>
                                        <p:cTn id="100" dur="1" fill="hold">
                                          <p:stCondLst>
                                            <p:cond delay="14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5" grpId="0" animBg="1"/>
      <p:bldP spid="16" grpId="0" animBg="1"/>
      <p:bldP spid="17" grpId="0" animBg="1"/>
      <p:bldP spid="18" grpId="0" animBg="1"/>
      <p:bldP spid="20" grpId="0" animBg="1"/>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Graph</a:t>
            </a:r>
            <a:endParaRPr lang="en-IE" dirty="0"/>
          </a:p>
        </p:txBody>
      </p:sp>
      <p:sp>
        <p:nvSpPr>
          <p:cNvPr id="4" name="Content Placeholder 3"/>
          <p:cNvSpPr>
            <a:spLocks noGrp="1"/>
          </p:cNvSpPr>
          <p:nvPr>
            <p:ph idx="1"/>
          </p:nvPr>
        </p:nvSpPr>
        <p:spPr/>
        <p:txBody>
          <a:bodyPr/>
          <a:lstStyle/>
          <a:p>
            <a:r>
              <a:rPr lang="en-IE" dirty="0"/>
              <a:t> </a:t>
            </a:r>
            <a:r>
              <a:rPr lang="en-IE" dirty="0" smtClean="0"/>
              <a:t>Pictorial </a:t>
            </a:r>
            <a:r>
              <a:rPr lang="en-IE" dirty="0"/>
              <a:t>representation or a diagram that </a:t>
            </a:r>
            <a:r>
              <a:rPr lang="en-IE" dirty="0" smtClean="0"/>
              <a:t>represents data</a:t>
            </a:r>
            <a:r>
              <a:rPr lang="en-IE" dirty="0"/>
              <a:t> or values in an organized manner. </a:t>
            </a:r>
            <a:endParaRPr lang="en-IE" dirty="0" smtClean="0"/>
          </a:p>
          <a:p>
            <a:endParaRPr lang="en-US" dirty="0"/>
          </a:p>
          <a:p>
            <a:endParaRPr lang="en-US" dirty="0" smtClean="0"/>
          </a:p>
          <a:p>
            <a:r>
              <a:rPr lang="en-US" dirty="0" smtClean="0"/>
              <a:t>Nodes</a:t>
            </a:r>
          </a:p>
          <a:p>
            <a:r>
              <a:rPr lang="en-US" dirty="0" smtClean="0"/>
              <a:t>Edges</a:t>
            </a:r>
          </a:p>
          <a:p>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26</a:t>
            </a:fld>
            <a:endParaRPr lang="en-IE" dirty="0"/>
          </a:p>
        </p:txBody>
      </p:sp>
      <p:sp>
        <p:nvSpPr>
          <p:cNvPr id="5" name="Oval 4"/>
          <p:cNvSpPr/>
          <p:nvPr/>
        </p:nvSpPr>
        <p:spPr>
          <a:xfrm>
            <a:off x="2889983" y="3614432"/>
            <a:ext cx="641007" cy="641007"/>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6" name="Straight Arrow Connector 5"/>
          <p:cNvCxnSpPr/>
          <p:nvPr/>
        </p:nvCxnSpPr>
        <p:spPr>
          <a:xfrm>
            <a:off x="2542779" y="4500636"/>
            <a:ext cx="1761935" cy="102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419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Graph</a:t>
            </a:r>
            <a:endParaRPr lang="en-IE" dirty="0"/>
          </a:p>
        </p:txBody>
      </p:sp>
      <p:sp>
        <p:nvSpPr>
          <p:cNvPr id="4" name="Content Placeholder 3"/>
          <p:cNvSpPr>
            <a:spLocks noGrp="1"/>
          </p:cNvSpPr>
          <p:nvPr>
            <p:ph idx="1"/>
          </p:nvPr>
        </p:nvSpPr>
        <p:spPr/>
        <p:txBody>
          <a:bodyPr/>
          <a:lstStyle/>
          <a:p>
            <a:r>
              <a:rPr lang="en-IE" dirty="0"/>
              <a:t> </a:t>
            </a:r>
            <a:r>
              <a:rPr lang="en-IE" dirty="0" smtClean="0"/>
              <a:t>Pictorial </a:t>
            </a:r>
            <a:r>
              <a:rPr lang="en-IE" dirty="0"/>
              <a:t>representation or a diagram that </a:t>
            </a:r>
            <a:r>
              <a:rPr lang="en-IE" dirty="0" smtClean="0"/>
              <a:t>represents data</a:t>
            </a:r>
            <a:r>
              <a:rPr lang="en-IE" dirty="0"/>
              <a:t> or values in an organized manner. </a:t>
            </a:r>
            <a:endParaRPr lang="en-IE" dirty="0" smtClean="0"/>
          </a:p>
          <a:p>
            <a:endParaRPr lang="en-US" dirty="0"/>
          </a:p>
          <a:p>
            <a:endParaRPr lang="en-US" dirty="0" smtClean="0"/>
          </a:p>
          <a:p>
            <a:r>
              <a:rPr lang="en-US" dirty="0" smtClean="0"/>
              <a:t>Nodes</a:t>
            </a:r>
          </a:p>
          <a:p>
            <a:r>
              <a:rPr lang="en-US" dirty="0" smtClean="0"/>
              <a:t>Edges</a:t>
            </a:r>
          </a:p>
          <a:p>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27</a:t>
            </a:fld>
            <a:endParaRPr lang="en-IE" dirty="0"/>
          </a:p>
        </p:txBody>
      </p:sp>
      <p:sp>
        <p:nvSpPr>
          <p:cNvPr id="5" name="Oval 4"/>
          <p:cNvSpPr/>
          <p:nvPr/>
        </p:nvSpPr>
        <p:spPr>
          <a:xfrm>
            <a:off x="2889983" y="3614432"/>
            <a:ext cx="641007" cy="641007"/>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6" name="Straight Arrow Connector 5"/>
          <p:cNvCxnSpPr/>
          <p:nvPr/>
        </p:nvCxnSpPr>
        <p:spPr>
          <a:xfrm>
            <a:off x="2542779" y="4500636"/>
            <a:ext cx="1761935" cy="102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Oval 8"/>
          <p:cNvSpPr/>
          <p:nvPr/>
        </p:nvSpPr>
        <p:spPr>
          <a:xfrm>
            <a:off x="5716880" y="2745509"/>
            <a:ext cx="1542049" cy="1526691"/>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miR-23a</a:t>
            </a:r>
            <a:endParaRPr lang="en-IE" dirty="0">
              <a:ln w="76200">
                <a:solidFill>
                  <a:schemeClr val="tx1"/>
                </a:solidFill>
              </a:ln>
            </a:endParaRPr>
          </a:p>
        </p:txBody>
      </p:sp>
      <p:sp>
        <p:nvSpPr>
          <p:cNvPr id="11" name="Oval 10"/>
          <p:cNvSpPr/>
          <p:nvPr/>
        </p:nvSpPr>
        <p:spPr>
          <a:xfrm>
            <a:off x="8610600" y="2745509"/>
            <a:ext cx="1542049" cy="1526691"/>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MYOG</a:t>
            </a:r>
            <a:endParaRPr lang="en-IE" dirty="0">
              <a:ln w="76200">
                <a:solidFill>
                  <a:schemeClr val="tx1"/>
                </a:solidFill>
              </a:ln>
            </a:endParaRPr>
          </a:p>
        </p:txBody>
      </p:sp>
      <p:sp>
        <p:nvSpPr>
          <p:cNvPr id="12" name="Oval 11"/>
          <p:cNvSpPr/>
          <p:nvPr/>
        </p:nvSpPr>
        <p:spPr>
          <a:xfrm>
            <a:off x="6743289" y="4650272"/>
            <a:ext cx="1542049" cy="1526691"/>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err="1" smtClean="0"/>
              <a:t>Sarco-penia</a:t>
            </a:r>
            <a:endParaRPr lang="en-IE" dirty="0">
              <a:ln w="76200">
                <a:solidFill>
                  <a:schemeClr val="tx1"/>
                </a:solidFill>
              </a:ln>
            </a:endParaRPr>
          </a:p>
        </p:txBody>
      </p:sp>
      <p:cxnSp>
        <p:nvCxnSpPr>
          <p:cNvPr id="13" name="Straight Arrow Connector 12"/>
          <p:cNvCxnSpPr>
            <a:endCxn id="11" idx="2"/>
          </p:cNvCxnSpPr>
          <p:nvPr/>
        </p:nvCxnSpPr>
        <p:spPr>
          <a:xfrm>
            <a:off x="7258929" y="3501577"/>
            <a:ext cx="1351671" cy="727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7419320" y="3064777"/>
            <a:ext cx="880369" cy="369332"/>
          </a:xfrm>
          <a:prstGeom prst="rect">
            <a:avLst/>
          </a:prstGeom>
          <a:noFill/>
        </p:spPr>
        <p:txBody>
          <a:bodyPr wrap="none" rtlCol="0">
            <a:spAutoFit/>
          </a:bodyPr>
          <a:lstStyle/>
          <a:p>
            <a:r>
              <a:rPr lang="en-US" dirty="0" smtClean="0"/>
              <a:t>Inhibits</a:t>
            </a:r>
            <a:endParaRPr lang="en-IE" dirty="0"/>
          </a:p>
        </p:txBody>
      </p:sp>
      <p:cxnSp>
        <p:nvCxnSpPr>
          <p:cNvPr id="16" name="Straight Arrow Connector 15"/>
          <p:cNvCxnSpPr>
            <a:stCxn id="11" idx="3"/>
            <a:endCxn id="12" idx="7"/>
          </p:cNvCxnSpPr>
          <p:nvPr/>
        </p:nvCxnSpPr>
        <p:spPr>
          <a:xfrm flipH="1">
            <a:off x="8059510" y="4048621"/>
            <a:ext cx="776918" cy="82523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8610600" y="4469206"/>
            <a:ext cx="1189941" cy="369332"/>
          </a:xfrm>
          <a:prstGeom prst="rect">
            <a:avLst/>
          </a:prstGeom>
          <a:noFill/>
        </p:spPr>
        <p:txBody>
          <a:bodyPr wrap="none" rtlCol="0">
            <a:spAutoFit/>
          </a:bodyPr>
          <a:lstStyle/>
          <a:p>
            <a:r>
              <a:rPr lang="en-US" dirty="0" smtClean="0"/>
              <a:t>Associated</a:t>
            </a:r>
            <a:endParaRPr lang="en-IE" dirty="0"/>
          </a:p>
        </p:txBody>
      </p:sp>
    </p:spTree>
    <p:extLst>
      <p:ext uri="{BB962C8B-B14F-4D97-AF65-F5344CB8AC3E}">
        <p14:creationId xmlns:p14="http://schemas.microsoft.com/office/powerpoint/2010/main" val="163541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the network</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28</a:t>
            </a:fld>
            <a:endParaRPr lang="en-IE"/>
          </a:p>
        </p:txBody>
      </p:sp>
      <p:sp>
        <p:nvSpPr>
          <p:cNvPr id="4" name="Title 1">
            <a:extLst>
              <a:ext uri="{FF2B5EF4-FFF2-40B4-BE49-F238E27FC236}">
                <a16:creationId xmlns:a16="http://schemas.microsoft.com/office/drawing/2014/main" id="{B3C830FB-6A84-7A40-A262-26C4832FD198}"/>
              </a:ext>
            </a:extLst>
          </p:cNvPr>
          <p:cNvSpPr txBox="1">
            <a:spLocks/>
          </p:cNvSpPr>
          <p:nvPr/>
        </p:nvSpPr>
        <p:spPr>
          <a:xfrm>
            <a:off x="1464895" y="220055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Rules</a:t>
            </a:r>
            <a:endParaRPr lang="en-US" b="1" dirty="0">
              <a:ln w="22225">
                <a:noFill/>
                <a:prstDash val="solid"/>
              </a:ln>
              <a:solidFill>
                <a:srgbClr val="102A73"/>
              </a:solidFill>
              <a:latin typeface="Arial Black" panose="020B0A04020102020204" pitchFamily="34" charset="0"/>
            </a:endParaRPr>
          </a:p>
        </p:txBody>
      </p:sp>
      <p:sp>
        <p:nvSpPr>
          <p:cNvPr id="5" name="Oval 4"/>
          <p:cNvSpPr/>
          <p:nvPr/>
        </p:nvSpPr>
        <p:spPr>
          <a:xfrm>
            <a:off x="3633853"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p:cNvSpPr/>
          <p:nvPr/>
        </p:nvSpPr>
        <p:spPr>
          <a:xfrm>
            <a:off x="2699603" y="4490953"/>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1</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7" name="Oval 6"/>
          <p:cNvSpPr/>
          <p:nvPr/>
        </p:nvSpPr>
        <p:spPr>
          <a:xfrm>
            <a:off x="7227055"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6274755" y="4462817"/>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2</a:t>
            </a:r>
            <a:endParaRPr lang="en-US" sz="2800" b="0" cap="none" spc="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a:stCxn id="5" idx="6"/>
            <a:endCxn id="7" idx="2"/>
          </p:cNvCxnSpPr>
          <p:nvPr/>
        </p:nvCxnSpPr>
        <p:spPr>
          <a:xfrm>
            <a:off x="4498089" y="3908501"/>
            <a:ext cx="2728966" cy="0"/>
          </a:xfrm>
          <a:prstGeom prst="straightConnector1">
            <a:avLst/>
          </a:prstGeom>
          <a:ln w="76200">
            <a:solidFill>
              <a:srgbClr val="102A73"/>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870956" y="3254476"/>
            <a:ext cx="19832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Relationship</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05886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Queries</a:t>
            </a:r>
            <a:endParaRPr lang="en-IE" dirty="0"/>
          </a:p>
        </p:txBody>
      </p:sp>
      <p:sp>
        <p:nvSpPr>
          <p:cNvPr id="5" name="Content Placeholder 4"/>
          <p:cNvSpPr>
            <a:spLocks noGrp="1"/>
          </p:cNvSpPr>
          <p:nvPr>
            <p:ph idx="1"/>
          </p:nvPr>
        </p:nvSpPr>
        <p:spPr/>
        <p:txBody>
          <a:bodyPr anchor="ctr">
            <a:normAutofit/>
          </a:bodyPr>
          <a:lstStyle/>
          <a:p>
            <a:r>
              <a:rPr lang="en-IE" dirty="0" smtClean="0"/>
              <a:t>Network </a:t>
            </a:r>
            <a:r>
              <a:rPr lang="en-IE" dirty="0" err="1"/>
              <a:t>mirna</a:t>
            </a:r>
            <a:r>
              <a:rPr lang="en-IE" dirty="0"/>
              <a:t> </a:t>
            </a:r>
            <a:r>
              <a:rPr lang="en-IE" dirty="0" smtClean="0"/>
              <a:t>bioinformatics</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29</a:t>
            </a:fld>
            <a:endParaRPr lang="en-IE"/>
          </a:p>
        </p:txBody>
      </p:sp>
    </p:spTree>
    <p:extLst>
      <p:ext uri="{BB962C8B-B14F-4D97-AF65-F5344CB8AC3E}">
        <p14:creationId xmlns:p14="http://schemas.microsoft.com/office/powerpoint/2010/main" val="12642148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3</a:t>
            </a:fld>
            <a:endParaRPr lang="en-IE"/>
          </a:p>
        </p:txBody>
      </p:sp>
      <p:sp>
        <p:nvSpPr>
          <p:cNvPr id="4" name="Rectangle 3"/>
          <p:cNvSpPr/>
          <p:nvPr/>
        </p:nvSpPr>
        <p:spPr>
          <a:xfrm>
            <a:off x="777826" y="1808898"/>
            <a:ext cx="10636348" cy="3416320"/>
          </a:xfrm>
          <a:prstGeom prst="rect">
            <a:avLst/>
          </a:prstGeom>
          <a:noFill/>
        </p:spPr>
        <p:txBody>
          <a:bodyPr wrap="square" lIns="91440" tIns="45720" rIns="91440" bIns="45720">
            <a:spAutoFit/>
          </a:bodyPr>
          <a:lstStyle/>
          <a:p>
            <a:pPr algn="ctr">
              <a:lnSpc>
                <a:spcPct val="150000"/>
              </a:lnSpc>
            </a:pPr>
            <a:r>
              <a:rPr lang="en-US" sz="3600" dirty="0">
                <a:solidFill>
                  <a:srgbClr val="102A73"/>
                </a:solidFill>
                <a:latin typeface="Arial" panose="020B0604020202020204" pitchFamily="34" charset="0"/>
                <a:ea typeface="Calibri" panose="020F0502020204030204" pitchFamily="34" charset="0"/>
                <a:cs typeface="Times New Roman" panose="02020603050405020304" pitchFamily="18" charset="0"/>
              </a:rPr>
              <a:t>There’s a computer representation of the microRNAs and their interaction that allows the identification of micro RNA for the treatment of Sarcopenia. </a:t>
            </a:r>
            <a:endParaRPr lang="en-IE" sz="3200" dirty="0">
              <a:solidFill>
                <a:srgbClr val="102A73"/>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47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03822155"/>
              </p:ext>
            </p:extLst>
          </p:nvPr>
        </p:nvGraphicFramePr>
        <p:xfrm>
          <a:off x="838200" y="1164444"/>
          <a:ext cx="10515604" cy="4530736"/>
        </p:xfrm>
        <a:graphic>
          <a:graphicData uri="http://schemas.openxmlformats.org/drawingml/2006/table">
            <a:tbl>
              <a:tblPr firstRow="1">
                <a:tableStyleId>{5C22544A-7EE6-4342-B048-85BDC9FD1C3A}</a:tableStyleId>
              </a:tblPr>
              <a:tblGrid>
                <a:gridCol w="1440766">
                  <a:extLst>
                    <a:ext uri="{9D8B030D-6E8A-4147-A177-3AD203B41FA5}">
                      <a16:colId xmlns:a16="http://schemas.microsoft.com/office/drawing/2014/main" val="4141528023"/>
                    </a:ext>
                  </a:extLst>
                </a:gridCol>
                <a:gridCol w="647114">
                  <a:extLst>
                    <a:ext uri="{9D8B030D-6E8A-4147-A177-3AD203B41FA5}">
                      <a16:colId xmlns:a16="http://schemas.microsoft.com/office/drawing/2014/main" val="3472412069"/>
                    </a:ext>
                  </a:extLst>
                </a:gridCol>
                <a:gridCol w="7526217">
                  <a:extLst>
                    <a:ext uri="{9D8B030D-6E8A-4147-A177-3AD203B41FA5}">
                      <a16:colId xmlns:a16="http://schemas.microsoft.com/office/drawing/2014/main" val="1437684066"/>
                    </a:ext>
                  </a:extLst>
                </a:gridCol>
                <a:gridCol w="901507">
                  <a:extLst>
                    <a:ext uri="{9D8B030D-6E8A-4147-A177-3AD203B41FA5}">
                      <a16:colId xmlns:a16="http://schemas.microsoft.com/office/drawing/2014/main" val="1646303700"/>
                    </a:ext>
                  </a:extLst>
                </a:gridCol>
              </a:tblGrid>
              <a:tr h="128965">
                <a:tc>
                  <a:txBody>
                    <a:bodyPr/>
                    <a:lstStyle/>
                    <a:p>
                      <a:pPr algn="ctr" fontAlgn="b"/>
                      <a:r>
                        <a:rPr lang="en-IE" sz="2000" b="1" u="none" strike="noStrike" dirty="0" err="1">
                          <a:effectLst/>
                        </a:rPr>
                        <a:t>Pubmed_id</a:t>
                      </a:r>
                      <a:endParaRPr lang="en-IE" sz="2000" b="1" i="0" u="none" strike="noStrike" dirty="0">
                        <a:solidFill>
                          <a:srgbClr val="000000"/>
                        </a:solidFill>
                        <a:effectLst/>
                        <a:latin typeface="Calibri" panose="020F0502020204030204" pitchFamily="34" charset="0"/>
                      </a:endParaRPr>
                    </a:p>
                  </a:txBody>
                  <a:tcPr marL="3563" marR="3563" marT="3563" marB="0" anchor="ctr"/>
                </a:tc>
                <a:tc>
                  <a:txBody>
                    <a:bodyPr/>
                    <a:lstStyle/>
                    <a:p>
                      <a:pPr algn="ctr" fontAlgn="b"/>
                      <a:r>
                        <a:rPr lang="en-IE" sz="2000" b="1" u="none" strike="noStrike" dirty="0">
                          <a:effectLst/>
                        </a:rPr>
                        <a:t>Year</a:t>
                      </a:r>
                      <a:endParaRPr lang="en-IE" sz="2000" b="1" i="0" u="none" strike="noStrike" dirty="0">
                        <a:solidFill>
                          <a:srgbClr val="000000"/>
                        </a:solidFill>
                        <a:effectLst/>
                        <a:latin typeface="Calibri" panose="020F0502020204030204" pitchFamily="34" charset="0"/>
                      </a:endParaRPr>
                    </a:p>
                  </a:txBody>
                  <a:tcPr marL="3563" marR="3563" marT="3563" marB="0" anchor="ctr"/>
                </a:tc>
                <a:tc>
                  <a:txBody>
                    <a:bodyPr/>
                    <a:lstStyle/>
                    <a:p>
                      <a:pPr algn="ctr" fontAlgn="b"/>
                      <a:r>
                        <a:rPr lang="en-IE" sz="2000" b="1" u="none" strike="noStrike" dirty="0">
                          <a:effectLst/>
                        </a:rPr>
                        <a:t>Title</a:t>
                      </a:r>
                      <a:endParaRPr lang="en-IE" sz="2000" b="1" i="0" u="none" strike="noStrike" dirty="0">
                        <a:solidFill>
                          <a:srgbClr val="000000"/>
                        </a:solidFill>
                        <a:effectLst/>
                        <a:latin typeface="Calibri" panose="020F0502020204030204" pitchFamily="34" charset="0"/>
                      </a:endParaRPr>
                    </a:p>
                  </a:txBody>
                  <a:tcPr marL="3563" marR="3563" marT="3563" marB="0" anchor="ctr"/>
                </a:tc>
                <a:tc>
                  <a:txBody>
                    <a:bodyPr/>
                    <a:lstStyle/>
                    <a:p>
                      <a:pPr algn="ctr" fontAlgn="b"/>
                      <a:r>
                        <a:rPr lang="en-IE" sz="2000" b="1" u="none" strike="noStrike" dirty="0" err="1">
                          <a:effectLst/>
                        </a:rPr>
                        <a:t>Cite_by</a:t>
                      </a:r>
                      <a:endParaRPr lang="en-IE" sz="2000" b="1" i="0" u="none" strike="noStrike" dirty="0">
                        <a:solidFill>
                          <a:srgbClr val="000000"/>
                        </a:solidFill>
                        <a:effectLst/>
                        <a:latin typeface="Calibri" panose="020F0502020204030204" pitchFamily="34" charset="0"/>
                      </a:endParaRPr>
                    </a:p>
                  </a:txBody>
                  <a:tcPr marL="3563" marR="3563" marT="3563" marB="0" anchor="ctr"/>
                </a:tc>
                <a:extLst>
                  <a:ext uri="{0D108BD9-81ED-4DB2-BD59-A6C34878D82A}">
                    <a16:rowId xmlns:a16="http://schemas.microsoft.com/office/drawing/2014/main" val="1628981315"/>
                  </a:ext>
                </a:extLst>
              </a:tr>
              <a:tr h="1132189">
                <a:tc>
                  <a:txBody>
                    <a:bodyPr/>
                    <a:lstStyle/>
                    <a:p>
                      <a:pPr algn="ctr" fontAlgn="b"/>
                      <a:r>
                        <a:rPr lang="en-IE" sz="1800" u="none" strike="noStrike">
                          <a:effectLst/>
                        </a:rPr>
                        <a:t>32398486</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dirty="0">
                          <a:effectLst/>
                        </a:rPr>
                        <a:t>2022</a:t>
                      </a:r>
                      <a:endParaRPr lang="en-IE" sz="1800" b="0" i="0" u="none" strike="noStrike" dirty="0">
                        <a:solidFill>
                          <a:srgbClr val="000000"/>
                        </a:solidFill>
                        <a:effectLst/>
                        <a:latin typeface="Calibri" panose="020F0502020204030204" pitchFamily="34" charset="0"/>
                      </a:endParaRPr>
                    </a:p>
                  </a:txBody>
                  <a:tcPr marL="3563" marR="3563" marT="3563" marB="0" anchor="ctr"/>
                </a:tc>
                <a:tc>
                  <a:txBody>
                    <a:bodyPr/>
                    <a:lstStyle/>
                    <a:p>
                      <a:pPr lvl="1" algn="l" fontAlgn="b"/>
                      <a:r>
                        <a:rPr lang="en-IE" sz="1800" u="none" strike="noStrike" dirty="0">
                          <a:effectLst/>
                        </a:rPr>
                        <a:t>Identification of Serum miRNA Signature and Establishment of a Nomogram for Risk Stratification in Patients With Pancreatic Ductal Adenocarcinoma.</a:t>
                      </a:r>
                      <a:endParaRPr lang="en-IE" sz="1800" b="0" i="0" u="none" strike="noStrike" dirty="0">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dirty="0">
                          <a:effectLst/>
                        </a:rPr>
                        <a:t>8</a:t>
                      </a:r>
                      <a:endParaRPr lang="en-IE" sz="1800" b="0" i="0" u="none" strike="noStrike" dirty="0">
                        <a:solidFill>
                          <a:srgbClr val="000000"/>
                        </a:solidFill>
                        <a:effectLst/>
                        <a:latin typeface="Calibri" panose="020F0502020204030204" pitchFamily="34" charset="0"/>
                      </a:endParaRPr>
                    </a:p>
                  </a:txBody>
                  <a:tcPr marL="3563" marR="3563" marT="3563" marB="0" anchor="ctr"/>
                </a:tc>
                <a:extLst>
                  <a:ext uri="{0D108BD9-81ED-4DB2-BD59-A6C34878D82A}">
                    <a16:rowId xmlns:a16="http://schemas.microsoft.com/office/drawing/2014/main" val="3429899298"/>
                  </a:ext>
                </a:extLst>
              </a:tr>
              <a:tr h="755980">
                <a:tc>
                  <a:txBody>
                    <a:bodyPr/>
                    <a:lstStyle/>
                    <a:p>
                      <a:pPr algn="ctr" fontAlgn="b"/>
                      <a:r>
                        <a:rPr lang="en-IE" sz="1800" u="none" strike="noStrike">
                          <a:effectLst/>
                        </a:rPr>
                        <a:t>31647101</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a:effectLst/>
                        </a:rPr>
                        <a:t>2020</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lvl="1" algn="l" fontAlgn="b"/>
                      <a:r>
                        <a:rPr lang="en-IE" sz="1800" u="none" strike="noStrike" dirty="0" err="1">
                          <a:effectLst/>
                        </a:rPr>
                        <a:t>miRTarBase</a:t>
                      </a:r>
                      <a:r>
                        <a:rPr lang="en-IE" sz="1800" u="none" strike="noStrike" dirty="0">
                          <a:effectLst/>
                        </a:rPr>
                        <a:t> 2020: updates to the experimentally validated microRNA-target interaction database.</a:t>
                      </a:r>
                      <a:endParaRPr lang="en-IE" sz="1800" b="0" i="0" u="none" strike="noStrike" dirty="0">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a:effectLst/>
                        </a:rPr>
                        <a:t>308</a:t>
                      </a:r>
                      <a:endParaRPr lang="en-IE" sz="1800" b="0" i="0" u="none" strike="noStrike">
                        <a:solidFill>
                          <a:srgbClr val="000000"/>
                        </a:solidFill>
                        <a:effectLst/>
                        <a:latin typeface="Calibri" panose="020F0502020204030204" pitchFamily="34" charset="0"/>
                      </a:endParaRPr>
                    </a:p>
                  </a:txBody>
                  <a:tcPr marL="3563" marR="3563" marT="3563" marB="0" anchor="ctr"/>
                </a:tc>
                <a:extLst>
                  <a:ext uri="{0D108BD9-81ED-4DB2-BD59-A6C34878D82A}">
                    <a16:rowId xmlns:a16="http://schemas.microsoft.com/office/drawing/2014/main" val="3259879456"/>
                  </a:ext>
                </a:extLst>
              </a:tr>
              <a:tr h="944084">
                <a:tc>
                  <a:txBody>
                    <a:bodyPr/>
                    <a:lstStyle/>
                    <a:p>
                      <a:pPr algn="ctr" fontAlgn="b"/>
                      <a:r>
                        <a:rPr lang="en-IE" sz="1800" u="none" strike="noStrike">
                          <a:effectLst/>
                        </a:rPr>
                        <a:t>31369383</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a:effectLst/>
                        </a:rPr>
                        <a:t>2021</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lvl="1" algn="l" fontAlgn="b"/>
                      <a:r>
                        <a:rPr lang="en-IE" sz="1800" u="none" strike="noStrike" dirty="0">
                          <a:effectLst/>
                        </a:rPr>
                        <a:t>A Fast Linear </a:t>
                      </a:r>
                      <a:r>
                        <a:rPr lang="en-IE" sz="1800" u="none" strike="noStrike" dirty="0" err="1">
                          <a:effectLst/>
                        </a:rPr>
                        <a:t>Neighborhood</a:t>
                      </a:r>
                      <a:r>
                        <a:rPr lang="en-IE" sz="1800" u="none" strike="noStrike" dirty="0">
                          <a:effectLst/>
                        </a:rPr>
                        <a:t> Similarity-Based Network Link Inference Method to Predict MicroRNA-Disease Associations.</a:t>
                      </a:r>
                      <a:endParaRPr lang="en-IE" sz="1800" b="0" i="0" u="none" strike="noStrike" dirty="0">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a:effectLst/>
                        </a:rPr>
                        <a:t>33</a:t>
                      </a:r>
                      <a:endParaRPr lang="en-IE" sz="1800" b="0" i="0" u="none" strike="noStrike">
                        <a:solidFill>
                          <a:srgbClr val="000000"/>
                        </a:solidFill>
                        <a:effectLst/>
                        <a:latin typeface="Calibri" panose="020F0502020204030204" pitchFamily="34" charset="0"/>
                      </a:endParaRPr>
                    </a:p>
                  </a:txBody>
                  <a:tcPr marL="3563" marR="3563" marT="3563" marB="0" anchor="ctr"/>
                </a:tc>
                <a:extLst>
                  <a:ext uri="{0D108BD9-81ED-4DB2-BD59-A6C34878D82A}">
                    <a16:rowId xmlns:a16="http://schemas.microsoft.com/office/drawing/2014/main" val="2136075445"/>
                  </a:ext>
                </a:extLst>
              </a:tr>
              <a:tr h="317070">
                <a:tc>
                  <a:txBody>
                    <a:bodyPr/>
                    <a:lstStyle/>
                    <a:p>
                      <a:pPr algn="ctr" fontAlgn="b"/>
                      <a:r>
                        <a:rPr lang="en-IE" sz="1800" u="none" strike="noStrike">
                          <a:effectLst/>
                        </a:rPr>
                        <a:t>29628290</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a:effectLst/>
                        </a:rPr>
                        <a:t>2018</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lvl="1" algn="l" fontAlgn="b"/>
                      <a:r>
                        <a:rPr lang="en-IE" sz="1800" u="none" strike="noStrike" dirty="0">
                          <a:effectLst/>
                        </a:rPr>
                        <a:t>The Immune Landscape of Cancer.</a:t>
                      </a:r>
                      <a:endParaRPr lang="en-IE" sz="1800" b="0" i="0" u="none" strike="noStrike" dirty="0">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a:effectLst/>
                        </a:rPr>
                        <a:t>1264</a:t>
                      </a:r>
                      <a:endParaRPr lang="en-IE" sz="1800" b="0" i="0" u="none" strike="noStrike">
                        <a:solidFill>
                          <a:srgbClr val="000000"/>
                        </a:solidFill>
                        <a:effectLst/>
                        <a:latin typeface="Calibri" panose="020F0502020204030204" pitchFamily="34" charset="0"/>
                      </a:endParaRPr>
                    </a:p>
                  </a:txBody>
                  <a:tcPr marL="3563" marR="3563" marT="3563" marB="0" anchor="ctr"/>
                </a:tc>
                <a:extLst>
                  <a:ext uri="{0D108BD9-81ED-4DB2-BD59-A6C34878D82A}">
                    <a16:rowId xmlns:a16="http://schemas.microsoft.com/office/drawing/2014/main" val="2431111428"/>
                  </a:ext>
                </a:extLst>
              </a:tr>
              <a:tr h="630577">
                <a:tc>
                  <a:txBody>
                    <a:bodyPr/>
                    <a:lstStyle/>
                    <a:p>
                      <a:pPr algn="ctr" fontAlgn="b"/>
                      <a:r>
                        <a:rPr lang="en-IE" sz="1800" u="none" strike="noStrike">
                          <a:effectLst/>
                        </a:rPr>
                        <a:t>23634996</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a:effectLst/>
                        </a:rPr>
                        <a:t>2013</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lvl="1" algn="l" fontAlgn="b"/>
                      <a:r>
                        <a:rPr lang="en-IE" sz="1800" u="none" strike="noStrike" dirty="0">
                          <a:effectLst/>
                        </a:rPr>
                        <a:t>Genomic and </a:t>
                      </a:r>
                      <a:r>
                        <a:rPr lang="en-IE" sz="1800" u="none" strike="noStrike" dirty="0" err="1">
                          <a:effectLst/>
                        </a:rPr>
                        <a:t>epigenomic</a:t>
                      </a:r>
                      <a:r>
                        <a:rPr lang="en-IE" sz="1800" u="none" strike="noStrike" dirty="0">
                          <a:effectLst/>
                        </a:rPr>
                        <a:t> landscapes of adult de novo acute myeloid </a:t>
                      </a:r>
                      <a:r>
                        <a:rPr lang="en-IE" sz="1800" u="none" strike="noStrike" dirty="0" err="1">
                          <a:effectLst/>
                        </a:rPr>
                        <a:t>leukemia</a:t>
                      </a:r>
                      <a:r>
                        <a:rPr lang="en-IE" sz="1800" u="none" strike="noStrike" dirty="0">
                          <a:effectLst/>
                        </a:rPr>
                        <a:t>.</a:t>
                      </a:r>
                      <a:endParaRPr lang="en-IE" sz="1800" b="0" i="0" u="none" strike="noStrike" dirty="0">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a:effectLst/>
                        </a:rPr>
                        <a:t>1948</a:t>
                      </a:r>
                      <a:endParaRPr lang="en-IE" sz="1800" b="0" i="0" u="none" strike="noStrike">
                        <a:solidFill>
                          <a:srgbClr val="000000"/>
                        </a:solidFill>
                        <a:effectLst/>
                        <a:latin typeface="Calibri" panose="020F0502020204030204" pitchFamily="34" charset="0"/>
                      </a:endParaRPr>
                    </a:p>
                  </a:txBody>
                  <a:tcPr marL="3563" marR="3563" marT="3563" marB="0" anchor="ctr"/>
                </a:tc>
                <a:extLst>
                  <a:ext uri="{0D108BD9-81ED-4DB2-BD59-A6C34878D82A}">
                    <a16:rowId xmlns:a16="http://schemas.microsoft.com/office/drawing/2014/main" val="2539308135"/>
                  </a:ext>
                </a:extLst>
              </a:tr>
              <a:tr h="442473">
                <a:tc>
                  <a:txBody>
                    <a:bodyPr/>
                    <a:lstStyle/>
                    <a:p>
                      <a:pPr algn="ctr" fontAlgn="b"/>
                      <a:r>
                        <a:rPr lang="en-IE" sz="1800" u="none" strike="noStrike">
                          <a:effectLst/>
                        </a:rPr>
                        <a:t>23000897</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a:effectLst/>
                        </a:rPr>
                        <a:t>2012</a:t>
                      </a:r>
                      <a:endParaRPr lang="en-IE" sz="1800" b="0" i="0" u="none" strike="noStrike">
                        <a:solidFill>
                          <a:srgbClr val="000000"/>
                        </a:solidFill>
                        <a:effectLst/>
                        <a:latin typeface="Calibri" panose="020F0502020204030204" pitchFamily="34" charset="0"/>
                      </a:endParaRPr>
                    </a:p>
                  </a:txBody>
                  <a:tcPr marL="3563" marR="3563" marT="3563" marB="0" anchor="ctr"/>
                </a:tc>
                <a:tc>
                  <a:txBody>
                    <a:bodyPr/>
                    <a:lstStyle/>
                    <a:p>
                      <a:pPr lvl="1" algn="l" fontAlgn="b"/>
                      <a:r>
                        <a:rPr lang="en-IE" sz="1800" u="none" strike="noStrike" dirty="0">
                          <a:effectLst/>
                        </a:rPr>
                        <a:t>Comprehensive molecular portraits of human breast tumours.</a:t>
                      </a:r>
                      <a:endParaRPr lang="en-IE" sz="1800" b="0" i="0" u="none" strike="noStrike" dirty="0">
                        <a:solidFill>
                          <a:srgbClr val="000000"/>
                        </a:solidFill>
                        <a:effectLst/>
                        <a:latin typeface="Calibri" panose="020F0502020204030204" pitchFamily="34" charset="0"/>
                      </a:endParaRPr>
                    </a:p>
                  </a:txBody>
                  <a:tcPr marL="3563" marR="3563" marT="3563" marB="0" anchor="ctr"/>
                </a:tc>
                <a:tc>
                  <a:txBody>
                    <a:bodyPr/>
                    <a:lstStyle/>
                    <a:p>
                      <a:pPr algn="ctr" fontAlgn="b"/>
                      <a:r>
                        <a:rPr lang="en-IE" sz="1800" u="none" strike="noStrike" dirty="0">
                          <a:effectLst/>
                        </a:rPr>
                        <a:t>5010</a:t>
                      </a:r>
                      <a:endParaRPr lang="en-IE" sz="1800" b="0" i="0" u="none" strike="noStrike" dirty="0">
                        <a:solidFill>
                          <a:srgbClr val="000000"/>
                        </a:solidFill>
                        <a:effectLst/>
                        <a:latin typeface="Calibri" panose="020F0502020204030204" pitchFamily="34" charset="0"/>
                      </a:endParaRPr>
                    </a:p>
                  </a:txBody>
                  <a:tcPr marL="3563" marR="3563" marT="3563" marB="0" anchor="ctr"/>
                </a:tc>
                <a:extLst>
                  <a:ext uri="{0D108BD9-81ED-4DB2-BD59-A6C34878D82A}">
                    <a16:rowId xmlns:a16="http://schemas.microsoft.com/office/drawing/2014/main" val="1973763531"/>
                  </a:ext>
                </a:extLst>
              </a:tr>
            </a:tbl>
          </a:graphicData>
        </a:graphic>
      </p:graphicFrame>
      <p:sp>
        <p:nvSpPr>
          <p:cNvPr id="4" name="Slide Number Placeholder 3"/>
          <p:cNvSpPr>
            <a:spLocks noGrp="1"/>
          </p:cNvSpPr>
          <p:nvPr>
            <p:ph type="sldNum" sz="quarter" idx="12"/>
          </p:nvPr>
        </p:nvSpPr>
        <p:spPr/>
        <p:txBody>
          <a:bodyPr/>
          <a:lstStyle/>
          <a:p>
            <a:fld id="{0BCC9DF3-A57B-4383-B029-339E20DB8691}" type="slidenum">
              <a:rPr lang="en-IE" smtClean="0"/>
              <a:t>30</a:t>
            </a:fld>
            <a:endParaRPr lang="en-IE"/>
          </a:p>
        </p:txBody>
      </p:sp>
      <p:sp>
        <p:nvSpPr>
          <p:cNvPr id="6" name="Rectangle 5"/>
          <p:cNvSpPr/>
          <p:nvPr/>
        </p:nvSpPr>
        <p:spPr>
          <a:xfrm>
            <a:off x="838200" y="2616591"/>
            <a:ext cx="10515600" cy="73152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95075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0 -2.22222E-6 L -0.00156 0.12732 " pathEditMode="relative" rAng="0" ptsTypes="AA">
                                      <p:cBhvr>
                                        <p:cTn id="11" dur="2000" fill="hold"/>
                                        <p:tgtEl>
                                          <p:spTgt spid="6"/>
                                        </p:tgtEl>
                                        <p:attrNameLst>
                                          <p:attrName>ppt_x</p:attrName>
                                          <p:attrName>ppt_y</p:attrName>
                                        </p:attrNameLst>
                                      </p:cBhvr>
                                      <p:rCtr x="-78"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204" y="2489346"/>
            <a:ext cx="6012765" cy="1325563"/>
          </a:xfrm>
        </p:spPr>
        <p:txBody>
          <a:bodyPr/>
          <a:lstStyle/>
          <a:p>
            <a:r>
              <a:rPr lang="en-US" dirty="0" smtClean="0"/>
              <a:t>What – How – For what</a:t>
            </a:r>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31</a:t>
            </a:fld>
            <a:endParaRPr lang="en-IE"/>
          </a:p>
        </p:txBody>
      </p:sp>
    </p:spTree>
    <p:extLst>
      <p:ext uri="{BB962C8B-B14F-4D97-AF65-F5344CB8AC3E}">
        <p14:creationId xmlns:p14="http://schemas.microsoft.com/office/powerpoint/2010/main" val="26473465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Queries</a:t>
            </a:r>
            <a:endParaRPr lang="en-IE" dirty="0"/>
          </a:p>
        </p:txBody>
      </p:sp>
      <p:sp>
        <p:nvSpPr>
          <p:cNvPr id="5" name="Content Placeholder 4"/>
          <p:cNvSpPr>
            <a:spLocks noGrp="1"/>
          </p:cNvSpPr>
          <p:nvPr>
            <p:ph idx="1"/>
          </p:nvPr>
        </p:nvSpPr>
        <p:spPr/>
        <p:txBody>
          <a:bodyPr>
            <a:normAutofit fontScale="77500" lnSpcReduction="20000"/>
          </a:bodyPr>
          <a:lstStyle/>
          <a:p>
            <a:r>
              <a:rPr lang="en-IE" dirty="0" smtClean="0">
                <a:solidFill>
                  <a:schemeClr val="accent3"/>
                </a:solidFill>
              </a:rPr>
              <a:t>( </a:t>
            </a:r>
            <a:r>
              <a:rPr lang="en-IE" dirty="0">
                <a:solidFill>
                  <a:schemeClr val="accent3"/>
                </a:solidFill>
              </a:rPr>
              <a:t>(</a:t>
            </a:r>
            <a:r>
              <a:rPr lang="en-IE" dirty="0"/>
              <a:t>'</a:t>
            </a:r>
            <a:r>
              <a:rPr lang="en-IE" dirty="0">
                <a:solidFill>
                  <a:schemeClr val="accent6">
                    <a:lumMod val="75000"/>
                  </a:schemeClr>
                </a:solidFill>
              </a:rPr>
              <a:t>Micro RNA</a:t>
            </a:r>
            <a:r>
              <a:rPr lang="en-IE" dirty="0"/>
              <a:t>'</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endParaRPr lang="en-IE" dirty="0" smtClean="0"/>
          </a:p>
          <a:p>
            <a:pPr marL="0" indent="0">
              <a:buNone/>
            </a:pPr>
            <a:r>
              <a:rPr lang="en-IE" dirty="0" smtClean="0"/>
              <a:t>	</a:t>
            </a:r>
            <a:r>
              <a:rPr lang="en-IE" dirty="0" smtClean="0"/>
              <a:t>OR </a:t>
            </a:r>
            <a:r>
              <a:rPr lang="en-IE" dirty="0">
                <a:solidFill>
                  <a:schemeClr val="accent3"/>
                </a:solidFill>
              </a:rPr>
              <a:t>(</a:t>
            </a:r>
            <a:r>
              <a:rPr lang="en-IE" dirty="0">
                <a:solidFill>
                  <a:schemeClr val="accent6">
                    <a:lumMod val="75000"/>
                  </a:schemeClr>
                </a:solidFill>
              </a:rPr>
              <a:t>MicroRNA</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 </a:t>
            </a:r>
            <a:r>
              <a:rPr lang="en-IE" dirty="0" smtClean="0">
                <a:solidFill>
                  <a:schemeClr val="accent3"/>
                </a:solidFill>
              </a:rPr>
              <a:t>	</a:t>
            </a:r>
            <a:r>
              <a:rPr lang="en-IE" dirty="0" smtClean="0"/>
              <a:t>OR </a:t>
            </a:r>
            <a:r>
              <a:rPr lang="en-IE" dirty="0">
                <a:solidFill>
                  <a:schemeClr val="accent3"/>
                </a:solidFill>
              </a:rPr>
              <a:t>(</a:t>
            </a:r>
            <a:r>
              <a:rPr lang="en-IE" dirty="0" err="1">
                <a:solidFill>
                  <a:schemeClr val="accent6">
                    <a:lumMod val="75000"/>
                  </a:schemeClr>
                </a:solidFill>
              </a:rPr>
              <a:t>Mirna</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r>
              <a:rPr lang="en-IE" dirty="0"/>
              <a:t>	</a:t>
            </a:r>
            <a:r>
              <a:rPr lang="en-IE" dirty="0" smtClean="0"/>
              <a:t>OR </a:t>
            </a:r>
            <a:r>
              <a:rPr lang="en-IE" dirty="0" smtClean="0">
                <a:solidFill>
                  <a:schemeClr val="accent3"/>
                </a:solidFill>
              </a:rPr>
              <a:t>(</a:t>
            </a:r>
            <a:r>
              <a:rPr lang="en-IE" dirty="0" smtClean="0">
                <a:solidFill>
                  <a:schemeClr val="accent6">
                    <a:lumMod val="75000"/>
                  </a:schemeClr>
                </a:solidFill>
              </a:rPr>
              <a:t>Disease</a:t>
            </a:r>
            <a:r>
              <a:rPr lang="en-IE" dirty="0" smtClean="0">
                <a:solidFill>
                  <a:schemeClr val="accent3"/>
                </a:solidFill>
              </a:rPr>
              <a:t>[</a:t>
            </a:r>
            <a:r>
              <a:rPr lang="en-IE" dirty="0" smtClean="0">
                <a:solidFill>
                  <a:schemeClr val="accent1">
                    <a:lumMod val="50000"/>
                  </a:schemeClr>
                </a:solidFill>
              </a:rPr>
              <a:t>Title</a:t>
            </a:r>
            <a:r>
              <a:rPr lang="en-IE" dirty="0">
                <a:solidFill>
                  <a:schemeClr val="accent3"/>
                </a:solidFill>
              </a:rPr>
              <a:t>])</a:t>
            </a:r>
            <a:r>
              <a:rPr lang="en-IE" dirty="0"/>
              <a:t> </a:t>
            </a:r>
            <a:endParaRPr lang="en-IE" dirty="0" smtClean="0"/>
          </a:p>
          <a:p>
            <a:pPr marL="0" indent="0">
              <a:buNone/>
            </a:pPr>
            <a:r>
              <a:rPr lang="en-IE" dirty="0"/>
              <a:t>	</a:t>
            </a:r>
            <a:r>
              <a:rPr lang="en-IE" dirty="0" smtClean="0"/>
              <a:t>OR </a:t>
            </a:r>
            <a:r>
              <a:rPr lang="en-IE" dirty="0" smtClean="0">
                <a:solidFill>
                  <a:schemeClr val="accent3"/>
                </a:solidFill>
              </a:rPr>
              <a:t>(</a:t>
            </a:r>
            <a:r>
              <a:rPr lang="en-IE" dirty="0" smtClean="0">
                <a:solidFill>
                  <a:schemeClr val="accent6">
                    <a:lumMod val="75000"/>
                  </a:schemeClr>
                </a:solidFill>
              </a:rPr>
              <a:t>Muscle</a:t>
            </a:r>
            <a:r>
              <a:rPr lang="en-IE" dirty="0" smtClean="0">
                <a:solidFill>
                  <a:schemeClr val="accent3"/>
                </a:solidFill>
              </a:rPr>
              <a:t>[</a:t>
            </a:r>
            <a:r>
              <a:rPr lang="en-IE" dirty="0" smtClean="0">
                <a:solidFill>
                  <a:schemeClr val="accent1">
                    <a:lumMod val="50000"/>
                  </a:schemeClr>
                </a:solidFill>
              </a:rPr>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smtClean="0">
                <a:solidFill>
                  <a:schemeClr val="accent6">
                    <a:lumMod val="75000"/>
                  </a:schemeClr>
                </a:solidFill>
              </a:rPr>
              <a:t>Sarcopenia</a:t>
            </a:r>
            <a:r>
              <a:rPr lang="en-IE" dirty="0" smtClean="0">
                <a:solidFill>
                  <a:schemeClr val="accent3"/>
                </a:solidFill>
              </a:rPr>
              <a:t>[</a:t>
            </a:r>
            <a:r>
              <a:rPr lang="en-IE" dirty="0" smtClean="0">
                <a:solidFill>
                  <a:schemeClr val="accent1">
                    <a:lumMod val="50000"/>
                  </a:schemeClr>
                </a:solidFill>
              </a:rPr>
              <a:t>Title</a:t>
            </a:r>
            <a:r>
              <a:rPr lang="en-IE" dirty="0" smtClean="0">
                <a:solidFill>
                  <a:schemeClr val="accent3"/>
                </a:solidFill>
              </a:rPr>
              <a:t>]) </a:t>
            </a:r>
            <a:r>
              <a:rPr lang="en-IE" dirty="0" smtClean="0">
                <a:solidFill>
                  <a:schemeClr val="accent3"/>
                </a:solidFill>
              </a:rPr>
              <a:t>)</a:t>
            </a:r>
          </a:p>
          <a:p>
            <a:pPr marL="0" indent="0">
              <a:buNone/>
            </a:pPr>
            <a:r>
              <a:rPr lang="en-IE" dirty="0" smtClean="0"/>
              <a:t> </a:t>
            </a:r>
            <a:r>
              <a:rPr lang="en-IE" dirty="0"/>
              <a:t>AND</a:t>
            </a:r>
            <a:r>
              <a:rPr lang="en-IE" dirty="0">
                <a:solidFill>
                  <a:schemeClr val="accent3"/>
                </a:solidFill>
              </a:rPr>
              <a:t> </a:t>
            </a:r>
            <a:r>
              <a:rPr lang="en-IE" dirty="0" smtClean="0">
                <a:solidFill>
                  <a:schemeClr val="accent3"/>
                </a:solidFill>
              </a:rPr>
              <a:t>( </a:t>
            </a:r>
            <a:r>
              <a:rPr lang="en-IE" dirty="0">
                <a:solidFill>
                  <a:schemeClr val="accent3"/>
                </a:solidFill>
              </a:rPr>
              <a:t>(</a:t>
            </a:r>
            <a:r>
              <a:rPr lang="en-IE" dirty="0">
                <a:solidFill>
                  <a:schemeClr val="accent6">
                    <a:lumMod val="75000"/>
                  </a:schemeClr>
                </a:solidFill>
              </a:rPr>
              <a:t>Computer</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Graph</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Model</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Network</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Networking</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OR </a:t>
            </a:r>
            <a:r>
              <a:rPr lang="en-IE" dirty="0">
                <a:solidFill>
                  <a:schemeClr val="accent3"/>
                </a:solidFill>
              </a:rPr>
              <a:t>(</a:t>
            </a:r>
            <a:r>
              <a:rPr lang="en-IE" dirty="0" err="1">
                <a:solidFill>
                  <a:schemeClr val="accent6">
                    <a:lumMod val="75000"/>
                  </a:schemeClr>
                </a:solidFill>
              </a:rPr>
              <a:t>Bioinformatic</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r>
              <a:rPr lang="en-IE" dirty="0"/>
              <a:t>	</a:t>
            </a:r>
            <a:r>
              <a:rPr lang="en-IE" dirty="0" smtClean="0"/>
              <a:t>OR </a:t>
            </a:r>
            <a:r>
              <a:rPr lang="en-IE" dirty="0">
                <a:solidFill>
                  <a:schemeClr val="accent3"/>
                </a:solidFill>
              </a:rPr>
              <a:t>(</a:t>
            </a:r>
            <a:r>
              <a:rPr lang="en-IE" dirty="0">
                <a:solidFill>
                  <a:schemeClr val="accent6">
                    <a:lumMod val="75000"/>
                  </a:schemeClr>
                </a:solidFill>
              </a:rPr>
              <a:t>Simulation</a:t>
            </a:r>
            <a:r>
              <a:rPr lang="en-IE" dirty="0">
                <a:solidFill>
                  <a:schemeClr val="accent3"/>
                </a:solidFill>
              </a:rPr>
              <a:t>[</a:t>
            </a:r>
            <a:r>
              <a:rPr lang="en-IE" dirty="0">
                <a:solidFill>
                  <a:schemeClr val="accent1">
                    <a:lumMod val="50000"/>
                  </a:schemeClr>
                </a:solidFill>
              </a:rPr>
              <a:t>Title</a:t>
            </a:r>
            <a:r>
              <a:rPr lang="en-IE" dirty="0">
                <a:solidFill>
                  <a:schemeClr val="accent3"/>
                </a:solidFill>
              </a:rPr>
              <a:t>]) </a:t>
            </a:r>
            <a:r>
              <a:rPr lang="en-IE" dirty="0" smtClean="0">
                <a:solidFill>
                  <a:schemeClr val="accent3"/>
                </a:solidFill>
              </a:rPr>
              <a:t>)</a:t>
            </a:r>
          </a:p>
          <a:p>
            <a:pPr marL="0" indent="0">
              <a:buNone/>
            </a:pPr>
            <a:r>
              <a:rPr lang="en-IE" dirty="0" smtClean="0"/>
              <a:t> </a:t>
            </a:r>
            <a:r>
              <a:rPr lang="en-IE" dirty="0"/>
              <a:t>AND </a:t>
            </a:r>
            <a:r>
              <a:rPr lang="en-IE" dirty="0">
                <a:solidFill>
                  <a:schemeClr val="accent3"/>
                </a:solidFill>
              </a:rPr>
              <a:t>( (</a:t>
            </a:r>
            <a:r>
              <a:rPr lang="en-IE" dirty="0">
                <a:solidFill>
                  <a:schemeClr val="accent6">
                    <a:lumMod val="75000"/>
                  </a:schemeClr>
                </a:solidFill>
              </a:rPr>
              <a:t>Association</a:t>
            </a:r>
            <a:r>
              <a:rPr lang="en-IE" dirty="0">
                <a:solidFill>
                  <a:schemeClr val="accent3"/>
                </a:solidFill>
              </a:rPr>
              <a:t>[</a:t>
            </a:r>
            <a:r>
              <a:rPr lang="en-IE" dirty="0"/>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Development</a:t>
            </a:r>
            <a:r>
              <a:rPr lang="en-IE" dirty="0">
                <a:solidFill>
                  <a:schemeClr val="accent3"/>
                </a:solidFill>
              </a:rPr>
              <a:t>[</a:t>
            </a:r>
            <a:r>
              <a:rPr lang="en-IE" dirty="0"/>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Discovery</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r>
              <a:rPr lang="en-IE" dirty="0"/>
              <a:t>	</a:t>
            </a:r>
            <a:r>
              <a:rPr lang="en-IE" dirty="0" smtClean="0"/>
              <a:t>OR </a:t>
            </a:r>
            <a:r>
              <a:rPr lang="en-IE" dirty="0">
                <a:solidFill>
                  <a:schemeClr val="accent3"/>
                </a:solidFill>
              </a:rPr>
              <a:t>(</a:t>
            </a:r>
            <a:r>
              <a:rPr lang="en-IE" dirty="0">
                <a:solidFill>
                  <a:schemeClr val="accent6">
                    <a:lumMod val="75000"/>
                  </a:schemeClr>
                </a:solidFill>
              </a:rPr>
              <a:t>Prediction</a:t>
            </a:r>
            <a:r>
              <a:rPr lang="en-IE" dirty="0">
                <a:solidFill>
                  <a:schemeClr val="accent3"/>
                </a:solidFill>
              </a:rPr>
              <a:t>[</a:t>
            </a:r>
            <a:r>
              <a:rPr lang="en-IE" dirty="0"/>
              <a:t>Title</a:t>
            </a:r>
            <a:r>
              <a:rPr lang="en-IE" dirty="0">
                <a:solidFill>
                  <a:schemeClr val="accent3"/>
                </a:solidFill>
              </a:rPr>
              <a:t>])</a:t>
            </a:r>
            <a:r>
              <a:rPr lang="en-IE" dirty="0"/>
              <a:t> </a:t>
            </a:r>
            <a:r>
              <a:rPr lang="en-IE" dirty="0"/>
              <a:t>	</a:t>
            </a:r>
            <a:r>
              <a:rPr lang="en-IE" dirty="0" smtClean="0"/>
              <a:t>OR </a:t>
            </a:r>
            <a:r>
              <a:rPr lang="en-IE" dirty="0">
                <a:solidFill>
                  <a:schemeClr val="accent3"/>
                </a:solidFill>
              </a:rPr>
              <a:t>(</a:t>
            </a:r>
            <a:r>
              <a:rPr lang="en-IE" dirty="0">
                <a:solidFill>
                  <a:schemeClr val="accent6">
                    <a:lumMod val="75000"/>
                  </a:schemeClr>
                </a:solidFill>
              </a:rPr>
              <a:t>Functional</a:t>
            </a:r>
            <a:r>
              <a:rPr lang="en-IE" dirty="0">
                <a:solidFill>
                  <a:schemeClr val="accent3"/>
                </a:solidFill>
              </a:rPr>
              <a:t>[</a:t>
            </a:r>
            <a:r>
              <a:rPr lang="en-IE" dirty="0"/>
              <a:t>Title</a:t>
            </a:r>
            <a:r>
              <a:rPr lang="en-IE" dirty="0">
                <a:solidFill>
                  <a:schemeClr val="accent3"/>
                </a:solidFill>
              </a:rPr>
              <a:t>])</a:t>
            </a:r>
            <a:r>
              <a:rPr lang="en-IE" dirty="0"/>
              <a:t> </a:t>
            </a:r>
            <a:endParaRPr lang="en-IE" dirty="0" smtClean="0"/>
          </a:p>
          <a:p>
            <a:pPr marL="0" indent="0">
              <a:buNone/>
            </a:pPr>
            <a:r>
              <a:rPr lang="en-IE" dirty="0"/>
              <a:t>	</a:t>
            </a:r>
            <a:r>
              <a:rPr lang="en-IE" dirty="0" smtClean="0"/>
              <a:t>OR </a:t>
            </a:r>
            <a:r>
              <a:rPr lang="en-IE" dirty="0">
                <a:solidFill>
                  <a:schemeClr val="accent3"/>
                </a:solidFill>
              </a:rPr>
              <a:t>(</a:t>
            </a:r>
            <a:r>
              <a:rPr lang="en-IE" dirty="0">
                <a:solidFill>
                  <a:schemeClr val="accent6">
                    <a:lumMod val="75000"/>
                  </a:schemeClr>
                </a:solidFill>
              </a:rPr>
              <a:t>Identification</a:t>
            </a:r>
            <a:r>
              <a:rPr lang="en-IE" dirty="0">
                <a:solidFill>
                  <a:schemeClr val="accent3"/>
                </a:solidFill>
              </a:rPr>
              <a:t>[</a:t>
            </a:r>
            <a:r>
              <a:rPr lang="en-IE" dirty="0"/>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Inference</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r>
              <a:rPr lang="en-IE" dirty="0" smtClean="0"/>
              <a:t>	OR </a:t>
            </a:r>
            <a:r>
              <a:rPr lang="en-IE" dirty="0">
                <a:solidFill>
                  <a:schemeClr val="accent3"/>
                </a:solidFill>
              </a:rPr>
              <a:t>(</a:t>
            </a:r>
            <a:r>
              <a:rPr lang="en-IE" dirty="0">
                <a:solidFill>
                  <a:schemeClr val="accent6">
                    <a:lumMod val="75000"/>
                  </a:schemeClr>
                </a:solidFill>
              </a:rPr>
              <a:t>Regulatory</a:t>
            </a:r>
            <a:r>
              <a:rPr lang="en-IE" dirty="0"/>
              <a:t> </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Signature</a:t>
            </a:r>
            <a:r>
              <a:rPr lang="en-IE" dirty="0">
                <a:solidFill>
                  <a:schemeClr val="accent3"/>
                </a:solidFill>
              </a:rPr>
              <a:t>[</a:t>
            </a:r>
            <a:r>
              <a:rPr lang="en-IE" dirty="0">
                <a:solidFill>
                  <a:schemeClr val="accent1">
                    <a:lumMod val="50000"/>
                  </a:schemeClr>
                </a:solidFill>
              </a:rPr>
              <a:t>Title</a:t>
            </a:r>
            <a:r>
              <a:rPr lang="en-IE" dirty="0">
                <a:solidFill>
                  <a:schemeClr val="accent3"/>
                </a:solidFill>
              </a:rPr>
              <a:t>]) </a:t>
            </a:r>
            <a:r>
              <a:rPr lang="en-IE" dirty="0" smtClean="0">
                <a:solidFill>
                  <a:schemeClr val="accent3"/>
                </a:solidFill>
              </a:rPr>
              <a:t>)</a:t>
            </a:r>
            <a:endParaRPr lang="en-IE" dirty="0">
              <a:solidFill>
                <a:schemeClr val="accent3"/>
              </a:solidFill>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32</a:t>
            </a:fld>
            <a:endParaRPr lang="en-IE"/>
          </a:p>
        </p:txBody>
      </p:sp>
    </p:spTree>
    <p:extLst>
      <p:ext uri="{BB962C8B-B14F-4D97-AF65-F5344CB8AC3E}">
        <p14:creationId xmlns:p14="http://schemas.microsoft.com/office/powerpoint/2010/main" val="12601988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Queries</a:t>
            </a:r>
            <a:endParaRPr lang="en-IE" dirty="0"/>
          </a:p>
        </p:txBody>
      </p:sp>
      <p:sp>
        <p:nvSpPr>
          <p:cNvPr id="3" name="Content Placeholder 2"/>
          <p:cNvSpPr>
            <a:spLocks noGrp="1"/>
          </p:cNvSpPr>
          <p:nvPr>
            <p:ph idx="1"/>
          </p:nvPr>
        </p:nvSpPr>
        <p:spPr/>
        <p:txBody>
          <a:bodyPr>
            <a:normAutofit lnSpcReduction="10000"/>
          </a:bodyPr>
          <a:lstStyle/>
          <a:p>
            <a:r>
              <a:rPr lang="en-IE" dirty="0"/>
              <a:t>(((</a:t>
            </a:r>
            <a:r>
              <a:rPr lang="en-IE" dirty="0">
                <a:solidFill>
                  <a:schemeClr val="accent6">
                    <a:lumMod val="75000"/>
                  </a:schemeClr>
                </a:solidFill>
              </a:rPr>
              <a:t>computer</a:t>
            </a:r>
            <a:r>
              <a:rPr lang="en-IE" dirty="0"/>
              <a:t>[</a:t>
            </a:r>
            <a:r>
              <a:rPr lang="en-IE" dirty="0">
                <a:solidFill>
                  <a:schemeClr val="accent1">
                    <a:lumMod val="60000"/>
                    <a:lumOff val="40000"/>
                  </a:schemeClr>
                </a:solidFill>
              </a:rPr>
              <a:t>Title</a:t>
            </a:r>
            <a:r>
              <a:rPr lang="en-IE" dirty="0"/>
              <a:t>] </a:t>
            </a:r>
            <a:endParaRPr lang="en-IE" dirty="0" smtClean="0"/>
          </a:p>
          <a:p>
            <a:pPr marL="0" indent="0">
              <a:buNone/>
            </a:pPr>
            <a:r>
              <a:rPr lang="en-IE" dirty="0"/>
              <a:t>	</a:t>
            </a:r>
            <a:r>
              <a:rPr lang="en-IE" dirty="0" smtClean="0"/>
              <a:t>OR </a:t>
            </a:r>
            <a:r>
              <a:rPr lang="en-IE" dirty="0">
                <a:solidFill>
                  <a:schemeClr val="accent6">
                    <a:lumMod val="75000"/>
                  </a:schemeClr>
                </a:solidFill>
              </a:rPr>
              <a:t>Computational</a:t>
            </a:r>
            <a:r>
              <a:rPr lang="en-IE" dirty="0"/>
              <a:t>[</a:t>
            </a:r>
            <a:r>
              <a:rPr lang="en-IE" dirty="0">
                <a:solidFill>
                  <a:schemeClr val="accent1">
                    <a:lumMod val="60000"/>
                    <a:lumOff val="40000"/>
                  </a:schemeClr>
                </a:solidFill>
              </a:rPr>
              <a:t>Title</a:t>
            </a:r>
            <a:r>
              <a:rPr lang="en-IE" dirty="0"/>
              <a:t>]) </a:t>
            </a:r>
            <a:endParaRPr lang="en-IE" dirty="0" smtClean="0"/>
          </a:p>
          <a:p>
            <a:pPr marL="0" indent="0">
              <a:buNone/>
            </a:pPr>
            <a:r>
              <a:rPr lang="en-IE" dirty="0" smtClean="0"/>
              <a:t>AND </a:t>
            </a:r>
          </a:p>
          <a:p>
            <a:pPr marL="0" indent="0">
              <a:buNone/>
            </a:pPr>
            <a:r>
              <a:rPr lang="en-IE" dirty="0"/>
              <a:t>	</a:t>
            </a:r>
            <a:r>
              <a:rPr lang="en-IE" dirty="0" smtClean="0"/>
              <a:t>(</a:t>
            </a:r>
            <a:r>
              <a:rPr lang="en-IE" dirty="0">
                <a:solidFill>
                  <a:schemeClr val="accent6">
                    <a:lumMod val="75000"/>
                  </a:schemeClr>
                </a:solidFill>
              </a:rPr>
              <a:t>representation</a:t>
            </a:r>
            <a:r>
              <a:rPr lang="en-IE" dirty="0"/>
              <a:t> OR </a:t>
            </a:r>
            <a:r>
              <a:rPr lang="en-IE" dirty="0">
                <a:solidFill>
                  <a:schemeClr val="accent6">
                    <a:lumMod val="75000"/>
                  </a:schemeClr>
                </a:solidFill>
              </a:rPr>
              <a:t>model</a:t>
            </a:r>
            <a:r>
              <a:rPr lang="en-IE" dirty="0"/>
              <a:t>) </a:t>
            </a:r>
            <a:endParaRPr lang="en-IE" dirty="0" smtClean="0"/>
          </a:p>
          <a:p>
            <a:pPr marL="0" indent="0">
              <a:buNone/>
            </a:pPr>
            <a:r>
              <a:rPr lang="en-IE" dirty="0" smtClean="0"/>
              <a:t>AND </a:t>
            </a:r>
          </a:p>
          <a:p>
            <a:pPr marL="0" indent="0">
              <a:buNone/>
            </a:pPr>
            <a:r>
              <a:rPr lang="en-IE" dirty="0"/>
              <a:t>	</a:t>
            </a:r>
            <a:r>
              <a:rPr lang="en-IE" dirty="0" smtClean="0"/>
              <a:t>((</a:t>
            </a:r>
            <a:r>
              <a:rPr lang="en-IE" dirty="0"/>
              <a:t>'</a:t>
            </a:r>
            <a:r>
              <a:rPr lang="en-IE" dirty="0">
                <a:solidFill>
                  <a:schemeClr val="accent6">
                    <a:lumMod val="75000"/>
                  </a:schemeClr>
                </a:solidFill>
              </a:rPr>
              <a:t>Micro RNA</a:t>
            </a:r>
            <a:r>
              <a:rPr lang="en-IE" dirty="0"/>
              <a:t>'[</a:t>
            </a:r>
            <a:r>
              <a:rPr lang="en-IE" dirty="0">
                <a:solidFill>
                  <a:schemeClr val="accent1">
                    <a:lumMod val="60000"/>
                    <a:lumOff val="40000"/>
                  </a:schemeClr>
                </a:solidFill>
              </a:rPr>
              <a:t>Title</a:t>
            </a:r>
            <a:r>
              <a:rPr lang="en-IE" dirty="0" smtClean="0"/>
              <a:t>])</a:t>
            </a:r>
          </a:p>
          <a:p>
            <a:pPr marL="0" indent="0">
              <a:buNone/>
            </a:pPr>
            <a:r>
              <a:rPr lang="en-IE" dirty="0"/>
              <a:t>	</a:t>
            </a:r>
            <a:r>
              <a:rPr lang="en-IE" dirty="0" smtClean="0"/>
              <a:t>	 </a:t>
            </a:r>
            <a:r>
              <a:rPr lang="en-IE" dirty="0"/>
              <a:t>OR (</a:t>
            </a:r>
            <a:r>
              <a:rPr lang="en-IE" dirty="0">
                <a:solidFill>
                  <a:schemeClr val="accent6">
                    <a:lumMod val="75000"/>
                  </a:schemeClr>
                </a:solidFill>
              </a:rPr>
              <a:t>MicroRNA</a:t>
            </a:r>
            <a:r>
              <a:rPr lang="en-IE" dirty="0"/>
              <a:t>[</a:t>
            </a:r>
            <a:r>
              <a:rPr lang="en-IE" dirty="0">
                <a:solidFill>
                  <a:schemeClr val="accent1">
                    <a:lumMod val="60000"/>
                    <a:lumOff val="40000"/>
                  </a:schemeClr>
                </a:solidFill>
              </a:rPr>
              <a:t>Title</a:t>
            </a:r>
            <a:r>
              <a:rPr lang="en-IE" dirty="0" smtClean="0"/>
              <a:t>])	 </a:t>
            </a:r>
            <a:r>
              <a:rPr lang="en-IE" dirty="0"/>
              <a:t>OR (</a:t>
            </a:r>
            <a:r>
              <a:rPr lang="en-IE" dirty="0" err="1">
                <a:solidFill>
                  <a:schemeClr val="accent6">
                    <a:lumMod val="75000"/>
                  </a:schemeClr>
                </a:solidFill>
              </a:rPr>
              <a:t>Mirna</a:t>
            </a:r>
            <a:r>
              <a:rPr lang="en-IE" dirty="0"/>
              <a:t>[</a:t>
            </a:r>
            <a:r>
              <a:rPr lang="en-IE" dirty="0">
                <a:solidFill>
                  <a:schemeClr val="accent1">
                    <a:lumMod val="60000"/>
                    <a:lumOff val="40000"/>
                  </a:schemeClr>
                </a:solidFill>
              </a:rPr>
              <a:t>Title</a:t>
            </a:r>
            <a:r>
              <a:rPr lang="en-IE" dirty="0" smtClean="0"/>
              <a:t>]))</a:t>
            </a:r>
          </a:p>
          <a:p>
            <a:pPr marL="0" indent="0">
              <a:buNone/>
            </a:pPr>
            <a:r>
              <a:rPr lang="en-IE" dirty="0" smtClean="0"/>
              <a:t> </a:t>
            </a:r>
            <a:r>
              <a:rPr lang="en-IE" dirty="0"/>
              <a:t>AND </a:t>
            </a:r>
            <a:endParaRPr lang="en-IE" dirty="0" smtClean="0"/>
          </a:p>
          <a:p>
            <a:pPr marL="0" indent="0">
              <a:buNone/>
            </a:pPr>
            <a:r>
              <a:rPr lang="en-IE" dirty="0"/>
              <a:t>	</a:t>
            </a:r>
            <a:r>
              <a:rPr lang="en-IE" dirty="0" smtClean="0"/>
              <a:t>(</a:t>
            </a:r>
            <a:r>
              <a:rPr lang="en-IE" dirty="0">
                <a:solidFill>
                  <a:schemeClr val="accent6">
                    <a:lumMod val="75000"/>
                  </a:schemeClr>
                </a:solidFill>
              </a:rPr>
              <a:t>interaction</a:t>
            </a:r>
            <a:r>
              <a:rPr lang="en-IE" dirty="0"/>
              <a:t> OR </a:t>
            </a:r>
            <a:r>
              <a:rPr lang="en-IE" dirty="0">
                <a:solidFill>
                  <a:schemeClr val="accent6">
                    <a:lumMod val="75000"/>
                  </a:schemeClr>
                </a:solidFill>
              </a:rPr>
              <a:t>identification</a:t>
            </a:r>
            <a:r>
              <a:rPr lang="en-IE" dirty="0"/>
              <a:t>))</a:t>
            </a:r>
          </a:p>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33</a:t>
            </a:fld>
            <a:endParaRPr lang="en-IE"/>
          </a:p>
        </p:txBody>
      </p:sp>
    </p:spTree>
    <p:extLst>
      <p:ext uri="{BB962C8B-B14F-4D97-AF65-F5344CB8AC3E}">
        <p14:creationId xmlns:p14="http://schemas.microsoft.com/office/powerpoint/2010/main" val="6084508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Queries</a:t>
            </a:r>
            <a:endParaRPr lang="en-IE" dirty="0"/>
          </a:p>
        </p:txBody>
      </p:sp>
      <p:sp>
        <p:nvSpPr>
          <p:cNvPr id="3" name="Content Placeholder 2"/>
          <p:cNvSpPr>
            <a:spLocks noGrp="1"/>
          </p:cNvSpPr>
          <p:nvPr>
            <p:ph idx="1"/>
          </p:nvPr>
        </p:nvSpPr>
        <p:spPr/>
        <p:txBody>
          <a:bodyPr>
            <a:normAutofit/>
          </a:bodyPr>
          <a:lstStyle/>
          <a:p>
            <a:r>
              <a:rPr lang="en-IE" dirty="0"/>
              <a:t>((</a:t>
            </a:r>
            <a:r>
              <a:rPr lang="en-IE" dirty="0">
                <a:solidFill>
                  <a:schemeClr val="accent6">
                    <a:lumMod val="75000"/>
                  </a:schemeClr>
                </a:solidFill>
              </a:rPr>
              <a:t>Network</a:t>
            </a:r>
            <a:r>
              <a:rPr lang="en-IE" dirty="0"/>
              <a:t>[</a:t>
            </a:r>
            <a:r>
              <a:rPr lang="en-IE" dirty="0">
                <a:solidFill>
                  <a:schemeClr val="accent1">
                    <a:lumMod val="60000"/>
                    <a:lumOff val="40000"/>
                  </a:schemeClr>
                </a:solidFill>
              </a:rPr>
              <a:t>Title</a:t>
            </a:r>
            <a:r>
              <a:rPr lang="en-IE" dirty="0"/>
              <a:t>] </a:t>
            </a:r>
            <a:endParaRPr lang="en-IE" dirty="0" smtClean="0"/>
          </a:p>
          <a:p>
            <a:pPr marL="0" indent="0">
              <a:buNone/>
            </a:pPr>
            <a:r>
              <a:rPr lang="en-IE" dirty="0"/>
              <a:t>	</a:t>
            </a:r>
            <a:r>
              <a:rPr lang="en-IE" dirty="0" smtClean="0"/>
              <a:t>OR </a:t>
            </a:r>
            <a:r>
              <a:rPr lang="en-IE" dirty="0">
                <a:solidFill>
                  <a:schemeClr val="accent6">
                    <a:lumMod val="75000"/>
                  </a:schemeClr>
                </a:solidFill>
              </a:rPr>
              <a:t>Model</a:t>
            </a:r>
            <a:r>
              <a:rPr lang="en-IE" dirty="0"/>
              <a:t>[</a:t>
            </a:r>
            <a:r>
              <a:rPr lang="en-IE" dirty="0">
                <a:solidFill>
                  <a:schemeClr val="accent1">
                    <a:lumMod val="60000"/>
                    <a:lumOff val="40000"/>
                  </a:schemeClr>
                </a:solidFill>
              </a:rPr>
              <a:t>Title</a:t>
            </a:r>
            <a:r>
              <a:rPr lang="en-IE" dirty="0"/>
              <a:t>] </a:t>
            </a:r>
            <a:r>
              <a:rPr lang="en-IE" dirty="0" smtClean="0"/>
              <a:t>	OR </a:t>
            </a:r>
            <a:r>
              <a:rPr lang="en-IE" dirty="0">
                <a:solidFill>
                  <a:schemeClr val="accent6">
                    <a:lumMod val="75000"/>
                  </a:schemeClr>
                </a:solidFill>
              </a:rPr>
              <a:t>Graph</a:t>
            </a:r>
            <a:r>
              <a:rPr lang="en-IE" dirty="0"/>
              <a:t>[</a:t>
            </a:r>
            <a:r>
              <a:rPr lang="en-IE" dirty="0">
                <a:solidFill>
                  <a:schemeClr val="accent1">
                    <a:lumMod val="60000"/>
                    <a:lumOff val="40000"/>
                  </a:schemeClr>
                </a:solidFill>
              </a:rPr>
              <a:t>Title</a:t>
            </a:r>
            <a:r>
              <a:rPr lang="en-IE" dirty="0"/>
              <a:t>] ) </a:t>
            </a:r>
            <a:endParaRPr lang="en-IE" dirty="0" smtClean="0"/>
          </a:p>
          <a:p>
            <a:pPr marL="0" indent="0">
              <a:buNone/>
            </a:pPr>
            <a:r>
              <a:rPr lang="en-IE" dirty="0" smtClean="0"/>
              <a:t>AND </a:t>
            </a:r>
          </a:p>
          <a:p>
            <a:pPr marL="0" indent="0">
              <a:buNone/>
            </a:pPr>
            <a:r>
              <a:rPr lang="en-IE" dirty="0"/>
              <a:t>	</a:t>
            </a:r>
            <a:r>
              <a:rPr lang="en-IE" dirty="0" smtClean="0"/>
              <a:t>(</a:t>
            </a:r>
            <a:r>
              <a:rPr lang="en-IE" dirty="0">
                <a:solidFill>
                  <a:schemeClr val="accent6">
                    <a:lumMod val="75000"/>
                  </a:schemeClr>
                </a:solidFill>
              </a:rPr>
              <a:t>microRNA</a:t>
            </a:r>
            <a:r>
              <a:rPr lang="en-IE" dirty="0"/>
              <a:t>[</a:t>
            </a:r>
            <a:r>
              <a:rPr lang="en-IE" dirty="0">
                <a:solidFill>
                  <a:schemeClr val="accent1">
                    <a:lumMod val="60000"/>
                    <a:lumOff val="40000"/>
                  </a:schemeClr>
                </a:solidFill>
              </a:rPr>
              <a:t>Title</a:t>
            </a:r>
            <a:r>
              <a:rPr lang="en-IE" dirty="0"/>
              <a:t>] </a:t>
            </a:r>
            <a:r>
              <a:rPr lang="en-IE" dirty="0" smtClean="0"/>
              <a:t>OR </a:t>
            </a:r>
            <a:r>
              <a:rPr lang="en-IE" dirty="0" err="1">
                <a:solidFill>
                  <a:schemeClr val="accent6">
                    <a:lumMod val="75000"/>
                  </a:schemeClr>
                </a:solidFill>
              </a:rPr>
              <a:t>mirna</a:t>
            </a:r>
            <a:r>
              <a:rPr lang="en-IE" dirty="0"/>
              <a:t>[</a:t>
            </a:r>
            <a:r>
              <a:rPr lang="en-IE" dirty="0">
                <a:solidFill>
                  <a:schemeClr val="accent1">
                    <a:lumMod val="60000"/>
                    <a:lumOff val="40000"/>
                  </a:schemeClr>
                </a:solidFill>
              </a:rPr>
              <a:t>Title</a:t>
            </a:r>
            <a:r>
              <a:rPr lang="en-IE" dirty="0"/>
              <a:t>] )) </a:t>
            </a:r>
            <a:endParaRPr lang="en-IE" dirty="0" smtClean="0"/>
          </a:p>
          <a:p>
            <a:pPr marL="0" indent="0">
              <a:buNone/>
            </a:pPr>
            <a:r>
              <a:rPr lang="en-IE" dirty="0" smtClean="0"/>
              <a:t>AND </a:t>
            </a:r>
          </a:p>
          <a:p>
            <a:pPr marL="0" indent="0">
              <a:buNone/>
            </a:pPr>
            <a:r>
              <a:rPr lang="en-IE" dirty="0"/>
              <a:t>	</a:t>
            </a:r>
            <a:r>
              <a:rPr lang="en-IE" dirty="0" smtClean="0"/>
              <a:t>(</a:t>
            </a:r>
            <a:r>
              <a:rPr lang="en-IE" dirty="0">
                <a:solidFill>
                  <a:schemeClr val="accent6">
                    <a:lumMod val="75000"/>
                  </a:schemeClr>
                </a:solidFill>
              </a:rPr>
              <a:t>Bioinformatics</a:t>
            </a:r>
            <a:r>
              <a:rPr lang="en-IE" dirty="0"/>
              <a:t>[</a:t>
            </a:r>
            <a:r>
              <a:rPr lang="en-IE" dirty="0">
                <a:solidFill>
                  <a:schemeClr val="accent1">
                    <a:lumMod val="60000"/>
                    <a:lumOff val="40000"/>
                  </a:schemeClr>
                </a:solidFill>
              </a:rPr>
              <a:t>Title/Abstract</a:t>
            </a:r>
            <a:r>
              <a:rPr lang="en-IE" dirty="0" smtClean="0"/>
              <a:t>]</a:t>
            </a:r>
          </a:p>
          <a:p>
            <a:pPr marL="0" indent="0">
              <a:buNone/>
            </a:pPr>
            <a:r>
              <a:rPr lang="en-IE" dirty="0"/>
              <a:t>	</a:t>
            </a:r>
            <a:r>
              <a:rPr lang="en-IE" dirty="0" smtClean="0"/>
              <a:t> </a:t>
            </a:r>
            <a:r>
              <a:rPr lang="en-IE" dirty="0"/>
              <a:t>OR </a:t>
            </a:r>
            <a:r>
              <a:rPr lang="en-IE" dirty="0">
                <a:solidFill>
                  <a:schemeClr val="accent6">
                    <a:lumMod val="75000"/>
                  </a:schemeClr>
                </a:solidFill>
              </a:rPr>
              <a:t>Computational</a:t>
            </a:r>
            <a:r>
              <a:rPr lang="en-IE" dirty="0"/>
              <a:t>[</a:t>
            </a:r>
            <a:r>
              <a:rPr lang="en-IE" dirty="0">
                <a:solidFill>
                  <a:schemeClr val="accent1">
                    <a:lumMod val="60000"/>
                    <a:lumOff val="40000"/>
                  </a:schemeClr>
                </a:solidFill>
              </a:rPr>
              <a:t>Title/Abstract</a:t>
            </a:r>
            <a:r>
              <a:rPr lang="en-IE" dirty="0"/>
              <a:t>] </a:t>
            </a:r>
            <a:endParaRPr lang="en-IE" dirty="0" smtClean="0"/>
          </a:p>
          <a:p>
            <a:pPr marL="0" indent="0">
              <a:buNone/>
            </a:pPr>
            <a:r>
              <a:rPr lang="en-IE" dirty="0"/>
              <a:t>	</a:t>
            </a:r>
            <a:r>
              <a:rPr lang="en-IE" dirty="0" smtClean="0"/>
              <a:t>OR </a:t>
            </a:r>
            <a:r>
              <a:rPr lang="en-IE" dirty="0">
                <a:solidFill>
                  <a:schemeClr val="accent6">
                    <a:lumMod val="75000"/>
                  </a:schemeClr>
                </a:solidFill>
              </a:rPr>
              <a:t>Computer</a:t>
            </a:r>
            <a:r>
              <a:rPr lang="en-IE" dirty="0"/>
              <a:t>[</a:t>
            </a:r>
            <a:r>
              <a:rPr lang="en-IE" dirty="0">
                <a:solidFill>
                  <a:schemeClr val="accent1">
                    <a:lumMod val="60000"/>
                    <a:lumOff val="40000"/>
                  </a:schemeClr>
                </a:solidFill>
              </a:rPr>
              <a:t>Title/Abstract</a:t>
            </a:r>
            <a:r>
              <a:rPr lang="en-IE" dirty="0"/>
              <a:t>] </a:t>
            </a:r>
            <a:r>
              <a:rPr lang="en-IE" dirty="0" smtClean="0"/>
              <a:t>)</a:t>
            </a:r>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34</a:t>
            </a:fld>
            <a:endParaRPr lang="en-IE"/>
          </a:p>
        </p:txBody>
      </p:sp>
    </p:spTree>
    <p:extLst>
      <p:ext uri="{BB962C8B-B14F-4D97-AF65-F5344CB8AC3E}">
        <p14:creationId xmlns:p14="http://schemas.microsoft.com/office/powerpoint/2010/main" val="1163725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Queries</a:t>
            </a:r>
            <a:endParaRPr lang="en-IE" dirty="0"/>
          </a:p>
        </p:txBody>
      </p:sp>
      <p:sp>
        <p:nvSpPr>
          <p:cNvPr id="3" name="Content Placeholder 2"/>
          <p:cNvSpPr>
            <a:spLocks noGrp="1"/>
          </p:cNvSpPr>
          <p:nvPr>
            <p:ph idx="1"/>
          </p:nvPr>
        </p:nvSpPr>
        <p:spPr/>
        <p:txBody>
          <a:bodyPr anchor="ctr"/>
          <a:lstStyle/>
          <a:p>
            <a:r>
              <a:rPr lang="en-IE" dirty="0">
                <a:solidFill>
                  <a:schemeClr val="accent6">
                    <a:lumMod val="75000"/>
                  </a:schemeClr>
                </a:solidFill>
              </a:rPr>
              <a:t>Network</a:t>
            </a:r>
            <a:r>
              <a:rPr lang="en-IE" dirty="0"/>
              <a:t>[</a:t>
            </a:r>
            <a:r>
              <a:rPr lang="en-IE" dirty="0">
                <a:solidFill>
                  <a:schemeClr val="accent1">
                    <a:lumMod val="60000"/>
                    <a:lumOff val="40000"/>
                  </a:schemeClr>
                </a:solidFill>
              </a:rPr>
              <a:t>Title</a:t>
            </a:r>
            <a:r>
              <a:rPr lang="en-IE" dirty="0"/>
              <a:t>] </a:t>
            </a:r>
            <a:endParaRPr lang="en-IE" dirty="0" smtClean="0"/>
          </a:p>
          <a:p>
            <a:pPr marL="0" indent="0">
              <a:buNone/>
            </a:pPr>
            <a:r>
              <a:rPr lang="en-IE" dirty="0" smtClean="0"/>
              <a:t>AND </a:t>
            </a:r>
          </a:p>
          <a:p>
            <a:pPr marL="0" indent="0">
              <a:buNone/>
            </a:pPr>
            <a:r>
              <a:rPr lang="en-IE" dirty="0"/>
              <a:t>	</a:t>
            </a:r>
            <a:r>
              <a:rPr lang="en-IE" dirty="0" smtClean="0"/>
              <a:t>(</a:t>
            </a:r>
            <a:r>
              <a:rPr lang="en-IE" dirty="0" err="1" smtClean="0">
                <a:solidFill>
                  <a:schemeClr val="accent6">
                    <a:lumMod val="75000"/>
                  </a:schemeClr>
                </a:solidFill>
              </a:rPr>
              <a:t>mirna</a:t>
            </a:r>
            <a:r>
              <a:rPr lang="en-IE" dirty="0" smtClean="0"/>
              <a:t>[</a:t>
            </a:r>
            <a:r>
              <a:rPr lang="en-IE" dirty="0" smtClean="0">
                <a:solidFill>
                  <a:schemeClr val="accent1">
                    <a:lumMod val="60000"/>
                    <a:lumOff val="40000"/>
                  </a:schemeClr>
                </a:solidFill>
              </a:rPr>
              <a:t>Title</a:t>
            </a:r>
            <a:r>
              <a:rPr lang="en-IE" dirty="0"/>
              <a:t>] </a:t>
            </a:r>
            <a:r>
              <a:rPr lang="en-IE" dirty="0" smtClean="0"/>
              <a:t>	OR </a:t>
            </a:r>
            <a:r>
              <a:rPr lang="en-IE" dirty="0" smtClean="0">
                <a:solidFill>
                  <a:schemeClr val="accent6">
                    <a:lumMod val="75000"/>
                  </a:schemeClr>
                </a:solidFill>
              </a:rPr>
              <a:t>microRNA</a:t>
            </a:r>
            <a:r>
              <a:rPr lang="en-IE" dirty="0" smtClean="0"/>
              <a:t>[</a:t>
            </a:r>
            <a:r>
              <a:rPr lang="en-IE" dirty="0" smtClean="0">
                <a:solidFill>
                  <a:schemeClr val="accent1">
                    <a:lumMod val="60000"/>
                    <a:lumOff val="40000"/>
                  </a:schemeClr>
                </a:solidFill>
              </a:rPr>
              <a:t>Title</a:t>
            </a:r>
            <a:r>
              <a:rPr lang="en-IE" dirty="0" smtClean="0"/>
              <a:t>])</a:t>
            </a:r>
          </a:p>
          <a:p>
            <a:pPr marL="0" indent="0">
              <a:buNone/>
            </a:pPr>
            <a:r>
              <a:rPr lang="en-IE" dirty="0" smtClean="0"/>
              <a:t> </a:t>
            </a:r>
            <a:r>
              <a:rPr lang="en-IE" dirty="0"/>
              <a:t>AND </a:t>
            </a:r>
            <a:endParaRPr lang="en-IE" dirty="0" smtClean="0"/>
          </a:p>
          <a:p>
            <a:pPr marL="0" indent="0">
              <a:buNone/>
            </a:pPr>
            <a:r>
              <a:rPr lang="en-IE" dirty="0"/>
              <a:t>	</a:t>
            </a:r>
            <a:r>
              <a:rPr lang="en-IE" dirty="0" smtClean="0"/>
              <a:t>(</a:t>
            </a:r>
            <a:r>
              <a:rPr lang="en-IE" dirty="0">
                <a:solidFill>
                  <a:schemeClr val="accent6">
                    <a:lumMod val="75000"/>
                  </a:schemeClr>
                </a:solidFill>
              </a:rPr>
              <a:t>bioinformatics</a:t>
            </a:r>
            <a:r>
              <a:rPr lang="en-IE" dirty="0"/>
              <a:t> </a:t>
            </a:r>
            <a:r>
              <a:rPr lang="en-IE" dirty="0" smtClean="0"/>
              <a:t>	OR </a:t>
            </a:r>
            <a:r>
              <a:rPr lang="en-IE" dirty="0">
                <a:solidFill>
                  <a:schemeClr val="accent6">
                    <a:lumMod val="75000"/>
                  </a:schemeClr>
                </a:solidFill>
              </a:rPr>
              <a:t>computer</a:t>
            </a:r>
            <a:r>
              <a:rPr lang="en-IE" dirty="0"/>
              <a:t>[</a:t>
            </a:r>
            <a:r>
              <a:rPr lang="en-IE" dirty="0">
                <a:solidFill>
                  <a:schemeClr val="accent1">
                    <a:lumMod val="60000"/>
                    <a:lumOff val="40000"/>
                  </a:schemeClr>
                </a:solidFill>
              </a:rPr>
              <a:t>Title</a:t>
            </a:r>
            <a:r>
              <a:rPr lang="en-IE" dirty="0"/>
              <a:t>] </a:t>
            </a:r>
            <a:endParaRPr lang="en-IE" dirty="0" smtClean="0"/>
          </a:p>
          <a:p>
            <a:pPr marL="0" indent="0">
              <a:buNone/>
            </a:pPr>
            <a:r>
              <a:rPr lang="en-IE" dirty="0"/>
              <a:t>	</a:t>
            </a:r>
            <a:r>
              <a:rPr lang="en-IE" dirty="0" smtClean="0"/>
              <a:t>OR </a:t>
            </a:r>
            <a:r>
              <a:rPr lang="en-IE" dirty="0">
                <a:solidFill>
                  <a:schemeClr val="accent6">
                    <a:lumMod val="75000"/>
                  </a:schemeClr>
                </a:solidFill>
              </a:rPr>
              <a:t>Computational</a:t>
            </a:r>
            <a:r>
              <a:rPr lang="en-IE" dirty="0"/>
              <a:t>[</a:t>
            </a:r>
            <a:r>
              <a:rPr lang="en-IE" dirty="0">
                <a:solidFill>
                  <a:schemeClr val="accent1">
                    <a:lumMod val="60000"/>
                    <a:lumOff val="40000"/>
                  </a:schemeClr>
                </a:solidFill>
              </a:rPr>
              <a:t>Title</a:t>
            </a:r>
            <a:r>
              <a:rPr lang="en-IE" dirty="0"/>
              <a:t>])</a:t>
            </a:r>
          </a:p>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35</a:t>
            </a:fld>
            <a:endParaRPr lang="en-IE"/>
          </a:p>
        </p:txBody>
      </p:sp>
    </p:spTree>
    <p:extLst>
      <p:ext uri="{BB962C8B-B14F-4D97-AF65-F5344CB8AC3E}">
        <p14:creationId xmlns:p14="http://schemas.microsoft.com/office/powerpoint/2010/main" val="14180076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12"/>
          </p:nvPr>
        </p:nvSpPr>
        <p:spPr/>
        <p:txBody>
          <a:bodyPr/>
          <a:lstStyle/>
          <a:p>
            <a:fld id="{0BCC9DF3-A57B-4383-B029-339E20DB8691}" type="slidenum">
              <a:rPr lang="en-IE" smtClean="0"/>
              <a:t>36</a:t>
            </a:fld>
            <a:endParaRPr lang="en-IE"/>
          </a:p>
        </p:txBody>
      </p:sp>
      <p:graphicFrame>
        <p:nvGraphicFramePr>
          <p:cNvPr id="4" name="Table 3"/>
          <p:cNvGraphicFramePr>
            <a:graphicFrameLocks noGrp="1"/>
          </p:cNvGraphicFramePr>
          <p:nvPr>
            <p:extLst>
              <p:ext uri="{D42A27DB-BD31-4B8C-83A1-F6EECF244321}">
                <p14:modId xmlns:p14="http://schemas.microsoft.com/office/powerpoint/2010/main" val="351272969"/>
              </p:ext>
            </p:extLst>
          </p:nvPr>
        </p:nvGraphicFramePr>
        <p:xfrm>
          <a:off x="323556" y="154744"/>
          <a:ext cx="11310425" cy="6695921"/>
        </p:xfrm>
        <a:graphic>
          <a:graphicData uri="http://schemas.openxmlformats.org/drawingml/2006/table">
            <a:tbl>
              <a:tblPr firstRow="1">
                <a:tableStyleId>{5C22544A-7EE6-4342-B048-85BDC9FD1C3A}</a:tableStyleId>
              </a:tblPr>
              <a:tblGrid>
                <a:gridCol w="1118803">
                  <a:extLst>
                    <a:ext uri="{9D8B030D-6E8A-4147-A177-3AD203B41FA5}">
                      <a16:colId xmlns:a16="http://schemas.microsoft.com/office/drawing/2014/main" val="452753575"/>
                    </a:ext>
                  </a:extLst>
                </a:gridCol>
                <a:gridCol w="860429">
                  <a:extLst>
                    <a:ext uri="{9D8B030D-6E8A-4147-A177-3AD203B41FA5}">
                      <a16:colId xmlns:a16="http://schemas.microsoft.com/office/drawing/2014/main" val="3298469062"/>
                    </a:ext>
                  </a:extLst>
                </a:gridCol>
                <a:gridCol w="8469444">
                  <a:extLst>
                    <a:ext uri="{9D8B030D-6E8A-4147-A177-3AD203B41FA5}">
                      <a16:colId xmlns:a16="http://schemas.microsoft.com/office/drawing/2014/main" val="2978198175"/>
                    </a:ext>
                  </a:extLst>
                </a:gridCol>
                <a:gridCol w="861749">
                  <a:extLst>
                    <a:ext uri="{9D8B030D-6E8A-4147-A177-3AD203B41FA5}">
                      <a16:colId xmlns:a16="http://schemas.microsoft.com/office/drawing/2014/main" val="2240399093"/>
                    </a:ext>
                  </a:extLst>
                </a:gridCol>
              </a:tblGrid>
              <a:tr h="717453">
                <a:tc>
                  <a:txBody>
                    <a:bodyPr/>
                    <a:lstStyle/>
                    <a:p>
                      <a:pPr algn="ctr" fontAlgn="b"/>
                      <a:r>
                        <a:rPr lang="en-IE" sz="1800" u="none" strike="noStrike" dirty="0">
                          <a:effectLst/>
                        </a:rPr>
                        <a:t>PubMed ID</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Year</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Title</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Cites</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223661655"/>
                  </a:ext>
                </a:extLst>
              </a:tr>
              <a:tr h="719787">
                <a:tc>
                  <a:txBody>
                    <a:bodyPr/>
                    <a:lstStyle/>
                    <a:p>
                      <a:pPr algn="ctr" fontAlgn="b"/>
                      <a:r>
                        <a:rPr lang="en-IE" sz="1800" u="none" strike="noStrike" dirty="0">
                          <a:effectLst/>
                        </a:rPr>
                        <a:t>32117922</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a:effectLst/>
                        </a:rPr>
                        <a:t>2020</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Computational Study of Potential miRNA-Disease Association Inference Based on Ensemble Learning and Kernel Ridge Regression.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8</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507630360"/>
                  </a:ext>
                </a:extLst>
              </a:tr>
              <a:tr h="1009246">
                <a:tc>
                  <a:txBody>
                    <a:bodyPr/>
                    <a:lstStyle/>
                    <a:p>
                      <a:pPr algn="ctr" fontAlgn="b"/>
                      <a:r>
                        <a:rPr lang="en-IE" sz="1800" u="none" strike="noStrike" dirty="0">
                          <a:effectLst/>
                        </a:rPr>
                        <a:t>30186308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Novel Computational Method for the Identification of Potential miRNA-Disease Association Based on Symmetric Non-negative Matrix Factorization and </a:t>
                      </a:r>
                      <a:r>
                        <a:rPr lang="en-IE" sz="1800" u="none" strike="noStrike" dirty="0" err="1">
                          <a:effectLst/>
                        </a:rPr>
                        <a:t>Kronecker</a:t>
                      </a:r>
                      <a:r>
                        <a:rPr lang="en-IE" sz="1800" u="none" strike="noStrike" dirty="0">
                          <a:effectLst/>
                        </a:rPr>
                        <a:t> Regularized Least Square.</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15</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1991597909"/>
                  </a:ext>
                </a:extLst>
              </a:tr>
              <a:tr h="673587">
                <a:tc>
                  <a:txBody>
                    <a:bodyPr/>
                    <a:lstStyle/>
                    <a:p>
                      <a:pPr algn="ctr" fontAlgn="b"/>
                      <a:r>
                        <a:rPr lang="en-IE" sz="1800" u="none" strike="noStrike" dirty="0">
                          <a:effectLst/>
                        </a:rPr>
                        <a:t>28339468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2017</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PBMDA: A novel and effective path-based computational model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139</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606864393"/>
                  </a:ext>
                </a:extLst>
              </a:tr>
              <a:tr h="673587">
                <a:tc>
                  <a:txBody>
                    <a:bodyPr/>
                    <a:lstStyle/>
                    <a:p>
                      <a:pPr algn="ctr" fontAlgn="b"/>
                      <a:r>
                        <a:rPr lang="en-IE" sz="1800" u="none" strike="noStrike">
                          <a:effectLst/>
                        </a:rPr>
                        <a:t>31369383</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2021</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Fast Linear </a:t>
                      </a:r>
                      <a:r>
                        <a:rPr lang="en-IE" sz="1800" u="none" strike="noStrike" dirty="0" err="1">
                          <a:effectLst/>
                        </a:rPr>
                        <a:t>Neighborhood</a:t>
                      </a:r>
                      <a:r>
                        <a:rPr lang="en-IE" sz="1800" u="none" strike="noStrike" dirty="0">
                          <a:effectLst/>
                        </a:rPr>
                        <a:t> Similarity-Based Network Link Inference Method to Predict MicroRNA-Disease Associations.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33</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131755677"/>
                  </a:ext>
                </a:extLst>
              </a:tr>
              <a:tr h="673587">
                <a:tc>
                  <a:txBody>
                    <a:bodyPr/>
                    <a:lstStyle/>
                    <a:p>
                      <a:pPr algn="ctr" fontAlgn="b"/>
                      <a:r>
                        <a:rPr lang="en-IE" sz="1800" u="none" strike="noStrike">
                          <a:effectLst/>
                        </a:rPr>
                        <a:t>32484539</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2020</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err="1">
                          <a:effectLst/>
                        </a:rPr>
                        <a:t>miRNet</a:t>
                      </a:r>
                      <a:r>
                        <a:rPr lang="en-IE" sz="1800" u="none" strike="noStrike" dirty="0">
                          <a:effectLst/>
                        </a:rPr>
                        <a:t> 2.0: network-based visual analytics for miRNA functional analysis and systems biology.</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87</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585679300"/>
                  </a:ext>
                </a:extLst>
              </a:tr>
              <a:tr h="673587">
                <a:tc>
                  <a:txBody>
                    <a:bodyPr/>
                    <a:lstStyle/>
                    <a:p>
                      <a:pPr algn="ctr" fontAlgn="b"/>
                      <a:r>
                        <a:rPr lang="en-IE" sz="1800" u="none" strike="noStrike">
                          <a:effectLst/>
                        </a:rPr>
                        <a:t>31684860</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2019</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MIENTURNET: an interactive web tool for microRNA-target enrichment and network-based analysis.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45</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4129094486"/>
                  </a:ext>
                </a:extLst>
              </a:tr>
              <a:tr h="673587">
                <a:tc>
                  <a:txBody>
                    <a:bodyPr/>
                    <a:lstStyle/>
                    <a:p>
                      <a:pPr algn="ctr" fontAlgn="b"/>
                      <a:r>
                        <a:rPr lang="en-IE" sz="1800" u="none" strike="noStrike">
                          <a:effectLst/>
                        </a:rPr>
                        <a:t>30142158</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MDHGI: Matrix Decomposition and Heterogeneous Graph Inference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112</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439977828"/>
                  </a:ext>
                </a:extLst>
              </a:tr>
              <a:tr h="440750">
                <a:tc>
                  <a:txBody>
                    <a:bodyPr/>
                    <a:lstStyle/>
                    <a:p>
                      <a:pPr algn="ctr" fontAlgn="b"/>
                      <a:r>
                        <a:rPr lang="en-IE" sz="1800" u="none" strike="noStrike">
                          <a:effectLst/>
                        </a:rPr>
                        <a:t>29701758</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BNPMDA: Bipartite Network Projection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110</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469309326"/>
                  </a:ext>
                </a:extLst>
              </a:tr>
              <a:tr h="440750">
                <a:tc>
                  <a:txBody>
                    <a:bodyPr/>
                    <a:lstStyle/>
                    <a:p>
                      <a:pPr algn="ctr" fontAlgn="b"/>
                      <a:r>
                        <a:rPr lang="en-IE" sz="1800" u="none" strike="noStrike">
                          <a:effectLst/>
                        </a:rPr>
                        <a:t>27795564</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2016</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network-biology perspective of microRNA function and dysfunction in cancer.</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270</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1657084901"/>
                  </a:ext>
                </a:extLst>
              </a:tr>
            </a:tbl>
          </a:graphicData>
        </a:graphic>
      </p:graphicFrame>
    </p:spTree>
    <p:extLst>
      <p:ext uri="{BB962C8B-B14F-4D97-AF65-F5344CB8AC3E}">
        <p14:creationId xmlns:p14="http://schemas.microsoft.com/office/powerpoint/2010/main" val="16396841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Already reviewed literature</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37</a:t>
            </a:fld>
            <a:endParaRPr lang="en-IE"/>
          </a:p>
        </p:txBody>
      </p:sp>
      <p:graphicFrame>
        <p:nvGraphicFramePr>
          <p:cNvPr id="4" name="Table 3"/>
          <p:cNvGraphicFramePr>
            <a:graphicFrameLocks noGrp="1"/>
          </p:cNvGraphicFramePr>
          <p:nvPr>
            <p:extLst>
              <p:ext uri="{D42A27DB-BD31-4B8C-83A1-F6EECF244321}">
                <p14:modId xmlns:p14="http://schemas.microsoft.com/office/powerpoint/2010/main" val="1472016765"/>
              </p:ext>
            </p:extLst>
          </p:nvPr>
        </p:nvGraphicFramePr>
        <p:xfrm>
          <a:off x="295421" y="1789895"/>
          <a:ext cx="11310425" cy="4467247"/>
        </p:xfrm>
        <a:graphic>
          <a:graphicData uri="http://schemas.openxmlformats.org/drawingml/2006/table">
            <a:tbl>
              <a:tblPr firstRow="1">
                <a:tableStyleId>{5C22544A-7EE6-4342-B048-85BDC9FD1C3A}</a:tableStyleId>
              </a:tblPr>
              <a:tblGrid>
                <a:gridCol w="2138290">
                  <a:extLst>
                    <a:ext uri="{9D8B030D-6E8A-4147-A177-3AD203B41FA5}">
                      <a16:colId xmlns:a16="http://schemas.microsoft.com/office/drawing/2014/main" val="452753575"/>
                    </a:ext>
                  </a:extLst>
                </a:gridCol>
                <a:gridCol w="928468">
                  <a:extLst>
                    <a:ext uri="{9D8B030D-6E8A-4147-A177-3AD203B41FA5}">
                      <a16:colId xmlns:a16="http://schemas.microsoft.com/office/drawing/2014/main" val="3298469062"/>
                    </a:ext>
                  </a:extLst>
                </a:gridCol>
                <a:gridCol w="7381918">
                  <a:extLst>
                    <a:ext uri="{9D8B030D-6E8A-4147-A177-3AD203B41FA5}">
                      <a16:colId xmlns:a16="http://schemas.microsoft.com/office/drawing/2014/main" val="2978198175"/>
                    </a:ext>
                  </a:extLst>
                </a:gridCol>
                <a:gridCol w="861749">
                  <a:extLst>
                    <a:ext uri="{9D8B030D-6E8A-4147-A177-3AD203B41FA5}">
                      <a16:colId xmlns:a16="http://schemas.microsoft.com/office/drawing/2014/main" val="2240399093"/>
                    </a:ext>
                  </a:extLst>
                </a:gridCol>
              </a:tblGrid>
              <a:tr h="717453">
                <a:tc>
                  <a:txBody>
                    <a:bodyPr/>
                    <a:lstStyle/>
                    <a:p>
                      <a:pPr algn="ctr" fontAlgn="b"/>
                      <a:r>
                        <a:rPr lang="en-IE" sz="1800" u="none" strike="noStrike" dirty="0" smtClean="0">
                          <a:effectLst/>
                        </a:rPr>
                        <a:t>Authors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Year</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Title</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Cites</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223661655"/>
                  </a:ext>
                </a:extLst>
              </a:tr>
              <a:tr h="719787">
                <a:tc>
                  <a:txBody>
                    <a:bodyPr/>
                    <a:lstStyle/>
                    <a:p>
                      <a:pPr algn="ctr" fontAlgn="b"/>
                      <a:r>
                        <a:rPr lang="en-IE" sz="1800" b="0" i="0" kern="1200" dirty="0" smtClean="0">
                          <a:solidFill>
                            <a:schemeClr val="dk1"/>
                          </a:solidFill>
                          <a:effectLst/>
                          <a:latin typeface="+mn-lt"/>
                          <a:ea typeface="+mn-ea"/>
                          <a:cs typeface="+mn-cs"/>
                        </a:rPr>
                        <a:t>Xing Chen, [...], and </a:t>
                      </a:r>
                      <a:r>
                        <a:rPr lang="en-IE" sz="1800" b="0" i="0" kern="1200" dirty="0" err="1" smtClean="0">
                          <a:solidFill>
                            <a:schemeClr val="dk1"/>
                          </a:solidFill>
                          <a:effectLst/>
                          <a:latin typeface="+mn-lt"/>
                          <a:ea typeface="+mn-ea"/>
                          <a:cs typeface="+mn-cs"/>
                        </a:rPr>
                        <a:t>Gui</a:t>
                      </a:r>
                      <a:r>
                        <a:rPr lang="en-IE" sz="1800" b="0" i="0" kern="1200" dirty="0" smtClean="0">
                          <a:solidFill>
                            <a:schemeClr val="dk1"/>
                          </a:solidFill>
                          <a:effectLst/>
                          <a:latin typeface="+mn-lt"/>
                          <a:ea typeface="+mn-ea"/>
                          <a:cs typeface="+mn-cs"/>
                        </a:rPr>
                        <a:t>-Ying Yan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2016</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r>
                        <a:rPr lang="en-IE" sz="1800" b="0" i="0" kern="1200" dirty="0" smtClean="0">
                          <a:solidFill>
                            <a:schemeClr val="dk1"/>
                          </a:solidFill>
                          <a:effectLst/>
                          <a:latin typeface="+mn-lt"/>
                          <a:ea typeface="+mn-ea"/>
                          <a:cs typeface="+mn-cs"/>
                        </a:rPr>
                        <a:t>HGIMDA: Heterogeneous graph inference for miRNA-disease association prediction</a:t>
                      </a:r>
                      <a:r>
                        <a:rPr lang="en-IE" sz="1800" u="none" strike="noStrike" dirty="0" smtClean="0">
                          <a:effectLst/>
                        </a:rPr>
                        <a:t>.</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107</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507630360"/>
                  </a:ext>
                </a:extLst>
              </a:tr>
              <a:tr h="1009246">
                <a:tc>
                  <a:txBody>
                    <a:bodyPr/>
                    <a:lstStyle/>
                    <a:p>
                      <a:pPr algn="ctr" fontAlgn="b"/>
                      <a:r>
                        <a:rPr lang="en-IE" sz="1800" b="0" i="0" kern="1200" dirty="0" err="1" smtClean="0">
                          <a:solidFill>
                            <a:schemeClr val="dk1"/>
                          </a:solidFill>
                          <a:effectLst/>
                          <a:latin typeface="+mn-lt"/>
                          <a:ea typeface="+mn-ea"/>
                          <a:cs typeface="+mn-cs"/>
                        </a:rPr>
                        <a:t>Sanghamitra</a:t>
                      </a:r>
                      <a:r>
                        <a:rPr lang="en-IE" sz="1800" b="0" i="0" kern="1200" dirty="0" smtClean="0">
                          <a:solidFill>
                            <a:schemeClr val="dk1"/>
                          </a:solidFill>
                          <a:effectLst/>
                          <a:latin typeface="+mn-lt"/>
                          <a:ea typeface="+mn-ea"/>
                          <a:cs typeface="+mn-cs"/>
                        </a:rPr>
                        <a:t> </a:t>
                      </a:r>
                      <a:r>
                        <a:rPr lang="en-IE" sz="1800" b="0" i="0" kern="1200" dirty="0" err="1" smtClean="0">
                          <a:solidFill>
                            <a:schemeClr val="dk1"/>
                          </a:solidFill>
                          <a:effectLst/>
                          <a:latin typeface="+mn-lt"/>
                          <a:ea typeface="+mn-ea"/>
                          <a:cs typeface="+mn-cs"/>
                        </a:rPr>
                        <a:t>Bandyopadhyay</a:t>
                      </a:r>
                      <a:r>
                        <a:rPr lang="en-IE" sz="1800" b="0" i="0" kern="1200" dirty="0" smtClean="0">
                          <a:solidFill>
                            <a:schemeClr val="dk1"/>
                          </a:solidFill>
                          <a:effectLst/>
                          <a:latin typeface="+mn-lt"/>
                          <a:ea typeface="+mn-ea"/>
                          <a:cs typeface="+mn-cs"/>
                        </a:rPr>
                        <a:t>, [...], and Michael Q Zhang</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2010</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r>
                        <a:rPr lang="en-IE" sz="1800" b="0" i="0" kern="1200" dirty="0" smtClean="0">
                          <a:solidFill>
                            <a:schemeClr val="dk1"/>
                          </a:solidFill>
                          <a:effectLst/>
                          <a:latin typeface="+mn-lt"/>
                          <a:ea typeface="+mn-ea"/>
                          <a:cs typeface="+mn-cs"/>
                        </a:rPr>
                        <a:t>Development of the human cancer microRNA network</a:t>
                      </a:r>
                      <a:endParaRPr lang="en-IE" sz="1800" b="0" i="0" kern="1200" dirty="0">
                        <a:solidFill>
                          <a:schemeClr val="dk1"/>
                        </a:solidFill>
                        <a:effectLst/>
                        <a:latin typeface="+mn-lt"/>
                        <a:ea typeface="+mn-ea"/>
                        <a:cs typeface="+mn-cs"/>
                      </a:endParaRPr>
                    </a:p>
                  </a:txBody>
                  <a:tcPr marL="1851" marR="1851" marT="1851" marB="0" anchor="ctr"/>
                </a:tc>
                <a:tc>
                  <a:txBody>
                    <a:bodyPr/>
                    <a:lstStyle/>
                    <a:p>
                      <a:pPr algn="ctr" fontAlgn="b"/>
                      <a:r>
                        <a:rPr lang="en-IE" sz="1800" u="none" strike="noStrike" dirty="0" smtClean="0">
                          <a:effectLst/>
                        </a:rPr>
                        <a:t>100</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1991597909"/>
                  </a:ext>
                </a:extLst>
              </a:tr>
              <a:tr h="673587">
                <a:tc>
                  <a:txBody>
                    <a:bodyPr/>
                    <a:lstStyle/>
                    <a:p>
                      <a:pPr algn="ctr" fontAlgn="b"/>
                      <a:r>
                        <a:rPr lang="en-IE" sz="1800" u="none" strike="noStrike" dirty="0" smtClean="0">
                          <a:effectLst/>
                        </a:rPr>
                        <a:t>Dong Wang, […], </a:t>
                      </a:r>
                      <a:r>
                        <a:rPr lang="en-IE" sz="1800" u="none" strike="noStrike" dirty="0" err="1" smtClean="0">
                          <a:effectLst/>
                        </a:rPr>
                        <a:t>Qinghua</a:t>
                      </a:r>
                      <a:r>
                        <a:rPr lang="en-IE" sz="1800" u="none" strike="noStrike" dirty="0" smtClean="0">
                          <a:effectLst/>
                        </a:rPr>
                        <a:t> Cui</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2010</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lgn="l" fontAlgn="b"/>
                      <a:r>
                        <a:rPr lang="en-IE" sz="1800" u="none" strike="noStrike" dirty="0" smtClean="0">
                          <a:effectLst/>
                        </a:rPr>
                        <a:t>Inferring the human microRNA functional similarity and functional network based on microRNA-associated diseases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234</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606864393"/>
                  </a:ext>
                </a:extLst>
              </a:tr>
              <a:tr h="673587">
                <a:tc>
                  <a:txBody>
                    <a:bodyPr/>
                    <a:lstStyle/>
                    <a:p>
                      <a:pPr algn="ctr" fontAlgn="b"/>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lgn="l" fontAlgn="b"/>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131755677"/>
                  </a:ext>
                </a:extLst>
              </a:tr>
              <a:tr h="673587">
                <a:tc>
                  <a:txBody>
                    <a:bodyPr/>
                    <a:lstStyle/>
                    <a:p>
                      <a:pPr algn="ctr" fontAlgn="b"/>
                      <a:r>
                        <a:rPr lang="en-IE" sz="1800" b="0" i="0" kern="1200" dirty="0" smtClean="0">
                          <a:solidFill>
                            <a:schemeClr val="dk1"/>
                          </a:solidFill>
                          <a:effectLst/>
                          <a:latin typeface="+mn-lt"/>
                          <a:ea typeface="+mn-ea"/>
                          <a:cs typeface="+mn-cs"/>
                        </a:rPr>
                        <a:t>Xing Chen, […], Li Huang2</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lgn="l" fontAlgn="b"/>
                      <a:r>
                        <a:rPr lang="en-IE" sz="1800" u="none" strike="noStrike" dirty="0" smtClean="0">
                          <a:effectLst/>
                        </a:rPr>
                        <a:t>MDHGI: Matrix Decomposition and Heterogeneous Graph Inference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US" sz="1800" b="0" i="0" u="none" strike="noStrike" dirty="0" smtClean="0">
                          <a:solidFill>
                            <a:schemeClr val="dk1"/>
                          </a:solidFill>
                          <a:effectLst/>
                          <a:latin typeface="+mn-lt"/>
                        </a:rPr>
                        <a:t>114</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585679300"/>
                  </a:ext>
                </a:extLst>
              </a:tr>
            </a:tbl>
          </a:graphicData>
        </a:graphic>
      </p:graphicFrame>
    </p:spTree>
    <p:extLst>
      <p:ext uri="{BB962C8B-B14F-4D97-AF65-F5344CB8AC3E}">
        <p14:creationId xmlns:p14="http://schemas.microsoft.com/office/powerpoint/2010/main" val="4097055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approaches</a:t>
            </a:r>
            <a:endParaRPr lang="en-IE" dirty="0"/>
          </a:p>
        </p:txBody>
      </p:sp>
      <p:sp>
        <p:nvSpPr>
          <p:cNvPr id="5" name="Content Placeholder 4"/>
          <p:cNvSpPr>
            <a:spLocks noGrp="1"/>
          </p:cNvSpPr>
          <p:nvPr>
            <p:ph idx="1"/>
          </p:nvPr>
        </p:nvSpPr>
        <p:spPr/>
        <p:txBody>
          <a:bodyPr/>
          <a:lstStyle/>
          <a:p>
            <a:r>
              <a:rPr lang="en-US" dirty="0" smtClean="0"/>
              <a:t>Interaction </a:t>
            </a:r>
            <a:r>
              <a:rPr lang="en-US" dirty="0"/>
              <a:t>m</a:t>
            </a:r>
            <a:r>
              <a:rPr lang="en-US" dirty="0" smtClean="0"/>
              <a:t>iRNA-Disease</a:t>
            </a:r>
            <a:endParaRPr lang="en-US" dirty="0" smtClean="0"/>
          </a:p>
          <a:p>
            <a:pPr lvl="1"/>
            <a:r>
              <a:rPr lang="en-US" dirty="0" smtClean="0"/>
              <a:t>HMDD</a:t>
            </a:r>
          </a:p>
          <a:p>
            <a:pPr lvl="1"/>
            <a:r>
              <a:rPr lang="en-US" dirty="0" smtClean="0"/>
              <a:t>Semantics</a:t>
            </a:r>
          </a:p>
          <a:p>
            <a:pPr lvl="1"/>
            <a:r>
              <a:rPr lang="en-US" dirty="0" err="1" smtClean="0"/>
              <a:t>MeSH</a:t>
            </a:r>
            <a:endParaRPr lang="en-US" dirty="0" smtClean="0"/>
          </a:p>
          <a:p>
            <a:pPr lvl="1"/>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38</a:t>
            </a:fld>
            <a:endParaRPr lang="en-IE"/>
          </a:p>
        </p:txBody>
      </p:sp>
    </p:spTree>
    <p:extLst>
      <p:ext uri="{BB962C8B-B14F-4D97-AF65-F5344CB8AC3E}">
        <p14:creationId xmlns:p14="http://schemas.microsoft.com/office/powerpoint/2010/main" val="2696751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39</a:t>
            </a:fld>
            <a:endParaRPr lang="en-IE"/>
          </a:p>
        </p:txBody>
      </p:sp>
      <p:pic>
        <p:nvPicPr>
          <p:cNvPr id="5" name="Picture 4"/>
          <p:cNvPicPr>
            <a:picLocks noChangeAspect="1"/>
          </p:cNvPicPr>
          <p:nvPr/>
        </p:nvPicPr>
        <p:blipFill>
          <a:blip r:embed="rId2"/>
          <a:stretch>
            <a:fillRect/>
          </a:stretch>
        </p:blipFill>
        <p:spPr>
          <a:xfrm>
            <a:off x="1437625" y="2347761"/>
            <a:ext cx="9316750" cy="2162477"/>
          </a:xfrm>
          <a:prstGeom prst="rect">
            <a:avLst/>
          </a:prstGeom>
        </p:spPr>
      </p:pic>
    </p:spTree>
    <p:extLst>
      <p:ext uri="{BB962C8B-B14F-4D97-AF65-F5344CB8AC3E}">
        <p14:creationId xmlns:p14="http://schemas.microsoft.com/office/powerpoint/2010/main" val="1031764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Localize micro RNA with potential as therapeutic for Sarcopenia </a:t>
            </a:r>
          </a:p>
          <a:p>
            <a:pPr>
              <a:lnSpc>
                <a:spcPct val="110000"/>
              </a:lnSpc>
            </a:pPr>
            <a:r>
              <a:rPr lang="en-US" sz="3600" b="1" dirty="0">
                <a:solidFill>
                  <a:schemeClr val="tx2">
                    <a:lumMod val="75000"/>
                  </a:schemeClr>
                </a:solidFill>
              </a:rPr>
              <a:t>S</a:t>
            </a:r>
            <a:r>
              <a:rPr lang="en-US" sz="3600" b="1" dirty="0" smtClean="0">
                <a:solidFill>
                  <a:schemeClr val="tx2">
                    <a:lumMod val="75000"/>
                  </a:schemeClr>
                </a:solidFill>
                <a:latin typeface="+mn-lt"/>
              </a:rPr>
              <a:t>mall number (&lt;20) miRNAs for further experimentation</a:t>
            </a:r>
          </a:p>
          <a:p>
            <a:pPr>
              <a:lnSpc>
                <a:spcPct val="100000"/>
              </a:lnSpc>
            </a:pPr>
            <a:r>
              <a:rPr lang="en-US" sz="3600" b="1" dirty="0" smtClean="0">
                <a:solidFill>
                  <a:schemeClr val="tx2">
                    <a:lumMod val="75000"/>
                  </a:schemeClr>
                </a:solidFill>
                <a:latin typeface="+mn-lt"/>
              </a:rPr>
              <a:t>Enough information to understand the working mechanism </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369972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40</a:t>
            </a:fld>
            <a:endParaRPr lang="en-IE"/>
          </a:p>
        </p:txBody>
      </p:sp>
      <p:pic>
        <p:nvPicPr>
          <p:cNvPr id="2050" name="Picture 2" descr="https://www.ncbi.nlm.nih.gov/pmc/articles/instance/6126877/bin/pcbi.1006418.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60" y="1140379"/>
            <a:ext cx="4585238" cy="478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2245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In DAG(D</a:t>
            </a:r>
            <a:r>
              <a:rPr lang="en-IE" dirty="0"/>
              <a:t>),</a:t>
            </a:r>
            <a:r>
              <a:rPr lang="en-IE" dirty="0" smtClean="0"/>
              <a:t>the contribution of disease d to the semantic value of disease D was defined as</a:t>
            </a:r>
            <a:r>
              <a:rPr lang="en-IE" dirty="0"/>
              <a:t>:</a:t>
            </a:r>
            <a:endParaRPr lang="en-IE" dirty="0"/>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41</a:t>
            </a:fld>
            <a:endParaRPr lang="en-IE"/>
          </a:p>
        </p:txBody>
      </p:sp>
      <p:pic>
        <p:nvPicPr>
          <p:cNvPr id="5" name="Picture 4"/>
          <p:cNvPicPr>
            <a:picLocks noChangeAspect="1"/>
          </p:cNvPicPr>
          <p:nvPr/>
        </p:nvPicPr>
        <p:blipFill>
          <a:blip r:embed="rId2"/>
          <a:stretch>
            <a:fillRect/>
          </a:stretch>
        </p:blipFill>
        <p:spPr>
          <a:xfrm>
            <a:off x="1627133" y="2942608"/>
            <a:ext cx="8527809" cy="1348038"/>
          </a:xfrm>
          <a:prstGeom prst="rect">
            <a:avLst/>
          </a:prstGeom>
        </p:spPr>
      </p:pic>
    </p:spTree>
    <p:extLst>
      <p:ext uri="{BB962C8B-B14F-4D97-AF65-F5344CB8AC3E}">
        <p14:creationId xmlns:p14="http://schemas.microsoft.com/office/powerpoint/2010/main" val="14816512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similarity </a:t>
            </a:r>
            <a:endParaRPr lang="en-IE" dirty="0"/>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42</a:t>
            </a:fld>
            <a:endParaRPr lang="en-IE"/>
          </a:p>
        </p:txBody>
      </p:sp>
    </p:spTree>
    <p:extLst>
      <p:ext uri="{BB962C8B-B14F-4D97-AF65-F5344CB8AC3E}">
        <p14:creationId xmlns:p14="http://schemas.microsoft.com/office/powerpoint/2010/main" val="21861650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43</a:t>
            </a:fld>
            <a:endParaRPr lang="en-IE"/>
          </a:p>
        </p:txBody>
      </p:sp>
      <p:pic>
        <p:nvPicPr>
          <p:cNvPr id="5" name="Picture 4"/>
          <p:cNvPicPr>
            <a:picLocks noChangeAspect="1"/>
          </p:cNvPicPr>
          <p:nvPr/>
        </p:nvPicPr>
        <p:blipFill>
          <a:blip r:embed="rId2"/>
          <a:stretch>
            <a:fillRect/>
          </a:stretch>
        </p:blipFill>
        <p:spPr>
          <a:xfrm>
            <a:off x="273271" y="365125"/>
            <a:ext cx="11377233" cy="5699473"/>
          </a:xfrm>
          <a:prstGeom prst="rect">
            <a:avLst/>
          </a:prstGeom>
        </p:spPr>
      </p:pic>
    </p:spTree>
    <p:extLst>
      <p:ext uri="{BB962C8B-B14F-4D97-AF65-F5344CB8AC3E}">
        <p14:creationId xmlns:p14="http://schemas.microsoft.com/office/powerpoint/2010/main" val="31742982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44</a:t>
            </a:fld>
            <a:endParaRPr lang="en-IE"/>
          </a:p>
        </p:txBody>
      </p:sp>
      <p:pic>
        <p:nvPicPr>
          <p:cNvPr id="5" name="Picture 4"/>
          <p:cNvPicPr>
            <a:picLocks noChangeAspect="1"/>
          </p:cNvPicPr>
          <p:nvPr/>
        </p:nvPicPr>
        <p:blipFill>
          <a:blip r:embed="rId2"/>
          <a:stretch>
            <a:fillRect/>
          </a:stretch>
        </p:blipFill>
        <p:spPr>
          <a:xfrm>
            <a:off x="247723" y="510067"/>
            <a:ext cx="11696553" cy="5370228"/>
          </a:xfrm>
          <a:prstGeom prst="rect">
            <a:avLst/>
          </a:prstGeom>
        </p:spPr>
      </p:pic>
    </p:spTree>
    <p:extLst>
      <p:ext uri="{BB962C8B-B14F-4D97-AF65-F5344CB8AC3E}">
        <p14:creationId xmlns:p14="http://schemas.microsoft.com/office/powerpoint/2010/main" val="8313289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47151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operations</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46</a:t>
            </a:fld>
            <a:endParaRPr lang="en-IE"/>
          </a:p>
        </p:txBody>
      </p:sp>
      <p:sp>
        <p:nvSpPr>
          <p:cNvPr id="4"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9144000"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3600" b="1" dirty="0" smtClean="0">
                <a:solidFill>
                  <a:schemeClr val="tx2">
                    <a:lumMod val="75000"/>
                  </a:schemeClr>
                </a:solidFill>
              </a:rPr>
              <a:t>Similarity</a:t>
            </a:r>
          </a:p>
          <a:p>
            <a:pPr>
              <a:lnSpc>
                <a:spcPct val="200000"/>
              </a:lnSpc>
            </a:pPr>
            <a:r>
              <a:rPr lang="en-US" sz="3600" b="1" dirty="0" smtClean="0">
                <a:solidFill>
                  <a:schemeClr val="tx2">
                    <a:lumMod val="75000"/>
                  </a:schemeClr>
                </a:solidFill>
              </a:rPr>
              <a:t>Clusters</a:t>
            </a:r>
          </a:p>
          <a:p>
            <a:pPr>
              <a:lnSpc>
                <a:spcPct val="200000"/>
              </a:lnSpc>
            </a:pPr>
            <a:r>
              <a:rPr lang="en-US" sz="3600" b="1" dirty="0" smtClean="0">
                <a:solidFill>
                  <a:schemeClr val="tx2">
                    <a:lumMod val="75000"/>
                  </a:schemeClr>
                </a:solidFill>
              </a:rPr>
              <a:t>Centralities</a:t>
            </a:r>
            <a:endParaRPr lang="en-US" sz="3600" b="1" dirty="0">
              <a:solidFill>
                <a:schemeClr val="tx2">
                  <a:lumMod val="75000"/>
                </a:schemeClr>
              </a:solidFill>
            </a:endParaRPr>
          </a:p>
        </p:txBody>
      </p:sp>
      <p:pic>
        <p:nvPicPr>
          <p:cNvPr id="8194"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47896" t="1938" r="2478" b="15787"/>
          <a:stretch/>
        </p:blipFill>
        <p:spPr bwMode="auto">
          <a:xfrm>
            <a:off x="7216725" y="3837599"/>
            <a:ext cx="4698609" cy="2883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1241" t="1938" r="54011" b="15787"/>
          <a:stretch/>
        </p:blipFill>
        <p:spPr bwMode="auto">
          <a:xfrm>
            <a:off x="3845169" y="1612736"/>
            <a:ext cx="4236720" cy="2883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l="44295"/>
          <a:stretch/>
        </p:blipFill>
        <p:spPr>
          <a:xfrm>
            <a:off x="8402082" y="2237967"/>
            <a:ext cx="1204610" cy="1347537"/>
          </a:xfrm>
          <a:prstGeom prst="rect">
            <a:avLst/>
          </a:prstGeom>
        </p:spPr>
      </p:pic>
    </p:spTree>
    <p:custDataLst>
      <p:tags r:id="rId1"/>
    </p:custDataLst>
    <p:extLst>
      <p:ext uri="{BB962C8B-B14F-4D97-AF65-F5344CB8AC3E}">
        <p14:creationId xmlns:p14="http://schemas.microsoft.com/office/powerpoint/2010/main" val="54930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Multi-objective optimization</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47</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lnSpcReduction="10000"/>
          </a:bodyPr>
          <a:lstStyle/>
          <a:p>
            <a:pPr>
              <a:lnSpc>
                <a:spcPct val="110000"/>
              </a:lnSpc>
            </a:pPr>
            <a:r>
              <a:rPr lang="en-US" sz="3600" b="1" dirty="0" smtClean="0">
                <a:solidFill>
                  <a:schemeClr val="tx2">
                    <a:lumMod val="75000"/>
                  </a:schemeClr>
                </a:solidFill>
                <a:latin typeface="+mn-lt"/>
              </a:rPr>
              <a:t>Two objectives:</a:t>
            </a:r>
          </a:p>
          <a:p>
            <a:pPr lvl="1">
              <a:lnSpc>
                <a:spcPct val="110000"/>
              </a:lnSpc>
            </a:pPr>
            <a:r>
              <a:rPr lang="en-US" sz="3200" b="1" dirty="0" smtClean="0">
                <a:solidFill>
                  <a:schemeClr val="tx2">
                    <a:lumMod val="75000"/>
                  </a:schemeClr>
                </a:solidFill>
              </a:rPr>
              <a:t>Having the most recent papers</a:t>
            </a:r>
          </a:p>
          <a:p>
            <a:pPr lvl="1">
              <a:lnSpc>
                <a:spcPct val="110000"/>
              </a:lnSpc>
            </a:pPr>
            <a:r>
              <a:rPr lang="en-US" sz="3200" b="1" dirty="0" smtClean="0">
                <a:solidFill>
                  <a:schemeClr val="tx2">
                    <a:lumMod val="75000"/>
                  </a:schemeClr>
                </a:solidFill>
              </a:rPr>
              <a:t>With the most citations</a:t>
            </a:r>
            <a:endParaRPr lang="en-US" sz="3200" b="1" dirty="0" smtClean="0">
              <a:solidFill>
                <a:schemeClr val="tx2">
                  <a:lumMod val="75000"/>
                </a:schemeClr>
              </a:solidFill>
              <a:latin typeface="+mn-lt"/>
            </a:endParaRPr>
          </a:p>
          <a:p>
            <a:pPr>
              <a:lnSpc>
                <a:spcPct val="110000"/>
              </a:lnSpc>
            </a:pPr>
            <a:r>
              <a:rPr lang="en-US" sz="3600" b="1" dirty="0" smtClean="0">
                <a:solidFill>
                  <a:schemeClr val="tx2">
                    <a:lumMod val="75000"/>
                  </a:schemeClr>
                </a:solidFill>
                <a:latin typeface="+mn-lt"/>
              </a:rPr>
              <a:t>Dominance:</a:t>
            </a:r>
          </a:p>
          <a:p>
            <a:pPr lvl="1">
              <a:lnSpc>
                <a:spcPct val="110000"/>
              </a:lnSpc>
            </a:pPr>
            <a:r>
              <a:rPr lang="en-US" sz="3200" b="1" dirty="0" smtClean="0">
                <a:solidFill>
                  <a:schemeClr val="tx2">
                    <a:lumMod val="75000"/>
                  </a:schemeClr>
                </a:solidFill>
              </a:rPr>
              <a:t>An element that is better than other in all criteria</a:t>
            </a:r>
          </a:p>
          <a:p>
            <a:pPr>
              <a:lnSpc>
                <a:spcPct val="110000"/>
              </a:lnSpc>
            </a:pPr>
            <a:r>
              <a:rPr lang="en-US" sz="3600" b="1" dirty="0" smtClean="0">
                <a:solidFill>
                  <a:schemeClr val="tx2">
                    <a:lumMod val="75000"/>
                  </a:schemeClr>
                </a:solidFill>
                <a:latin typeface="+mn-lt"/>
              </a:rPr>
              <a:t>Pareto set</a:t>
            </a:r>
          </a:p>
          <a:p>
            <a:pPr lvl="1">
              <a:lnSpc>
                <a:spcPct val="110000"/>
              </a:lnSpc>
            </a:pPr>
            <a:r>
              <a:rPr lang="en-US" sz="3200" b="1" dirty="0" smtClean="0">
                <a:solidFill>
                  <a:schemeClr val="tx2">
                    <a:lumMod val="75000"/>
                  </a:schemeClr>
                </a:solidFill>
              </a:rPr>
              <a:t>Set of elements that are not dominated by anyone else</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399794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
        <p:nvSpPr>
          <p:cNvPr id="10" name="Content Placeholder 9"/>
          <p:cNvSpPr>
            <a:spLocks noGrp="1"/>
          </p:cNvSpPr>
          <p:nvPr>
            <p:ph idx="1"/>
          </p:nvPr>
        </p:nvSpPr>
        <p:spPr/>
        <p:txBody>
          <a:bodyPr>
            <a:normAutofit/>
          </a:bodyPr>
          <a:lstStyle/>
          <a:p>
            <a:pPr>
              <a:lnSpc>
                <a:spcPct val="250000"/>
              </a:lnSpc>
            </a:pPr>
            <a:r>
              <a:rPr lang="en-US" sz="3600" b="1" dirty="0" smtClean="0">
                <a:solidFill>
                  <a:schemeClr val="tx2">
                    <a:lumMod val="75000"/>
                  </a:schemeClr>
                </a:solidFill>
                <a:latin typeface="+mn-lt"/>
              </a:rPr>
              <a:t>New</a:t>
            </a:r>
            <a:endParaRPr lang="en-US" sz="3600" b="1" dirty="0">
              <a:solidFill>
                <a:schemeClr val="tx2">
                  <a:lumMod val="75000"/>
                </a:schemeClr>
              </a:solidFill>
              <a:latin typeface="+mn-lt"/>
            </a:endParaRPr>
          </a:p>
          <a:p>
            <a:r>
              <a:rPr lang="en-US" sz="3600" b="1" dirty="0">
                <a:solidFill>
                  <a:schemeClr val="tx2">
                    <a:lumMod val="75000"/>
                  </a:schemeClr>
                </a:solidFill>
                <a:latin typeface="+mn-lt"/>
              </a:rPr>
              <a:t>Relevant</a:t>
            </a:r>
            <a:endParaRPr lang="en-IE" sz="3600" b="1" dirty="0">
              <a:solidFill>
                <a:schemeClr val="tx2">
                  <a:lumMod val="75000"/>
                </a:schemeClr>
              </a:solidFill>
              <a:latin typeface="+mn-lt"/>
            </a:endParaRPr>
          </a:p>
        </p:txBody>
      </p:sp>
      <p:sp>
        <p:nvSpPr>
          <p:cNvPr id="12" name="Rectangle 11"/>
          <p:cNvSpPr/>
          <p:nvPr/>
        </p:nvSpPr>
        <p:spPr>
          <a:xfrm>
            <a:off x="4923251" y="2533134"/>
            <a:ext cx="5599605" cy="584775"/>
          </a:xfrm>
          <a:prstGeom prst="rect">
            <a:avLst/>
          </a:prstGeom>
        </p:spPr>
        <p:txBody>
          <a:bodyPr wrap="square">
            <a:spAutoFit/>
          </a:bodyPr>
          <a:lstStyle/>
          <a:p>
            <a:r>
              <a:rPr lang="en-IE" sz="3200" dirty="0" smtClean="0">
                <a:solidFill>
                  <a:schemeClr val="tx2">
                    <a:lumMod val="75000"/>
                  </a:schemeClr>
                </a:solidFill>
                <a:latin typeface="Bernard MT Condensed" panose="02050806060905020404" pitchFamily="18" charset="0"/>
              </a:rPr>
              <a:t>Multiple Objective Optimization</a:t>
            </a:r>
          </a:p>
        </p:txBody>
      </p:sp>
      <p:sp>
        <p:nvSpPr>
          <p:cNvPr id="13" name="Rectangle 12"/>
          <p:cNvSpPr/>
          <p:nvPr/>
        </p:nvSpPr>
        <p:spPr>
          <a:xfrm>
            <a:off x="3614009" y="3400782"/>
            <a:ext cx="3368089" cy="523220"/>
          </a:xfrm>
          <a:prstGeom prst="rect">
            <a:avLst/>
          </a:prstGeom>
        </p:spPr>
        <p:txBody>
          <a:bodyPr wrap="square">
            <a:spAutoFit/>
          </a:bodyPr>
          <a:lstStyle/>
          <a:p>
            <a:r>
              <a:rPr lang="en-US" sz="2800" b="1" dirty="0" smtClean="0">
                <a:solidFill>
                  <a:schemeClr val="tx2">
                    <a:lumMod val="75000"/>
                  </a:schemeClr>
                </a:solidFill>
              </a:rPr>
              <a:t>PUBMD</a:t>
            </a:r>
            <a:endParaRPr lang="en-IE" sz="2800" dirty="0"/>
          </a:p>
        </p:txBody>
      </p:sp>
    </p:spTree>
    <p:extLst>
      <p:ext uri="{BB962C8B-B14F-4D97-AF65-F5344CB8AC3E}">
        <p14:creationId xmlns:p14="http://schemas.microsoft.com/office/powerpoint/2010/main" val="4292509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r>
              <a:rPr lang="en-US" b="1" dirty="0">
                <a:solidFill>
                  <a:schemeClr val="tx2">
                    <a:lumMod val="75000"/>
                  </a:schemeClr>
                </a:solidFill>
              </a:rPr>
              <a:t>PUBMED</a:t>
            </a:r>
            <a:endParaRPr lang="en-US" dirty="0"/>
          </a:p>
        </p:txBody>
      </p:sp>
      <p:sp>
        <p:nvSpPr>
          <p:cNvPr id="10" name="Content Placeholder 9"/>
          <p:cNvSpPr>
            <a:spLocks noGrp="1"/>
          </p:cNvSpPr>
          <p:nvPr>
            <p:ph idx="1"/>
          </p:nvPr>
        </p:nvSpPr>
        <p:spPr>
          <a:xfrm>
            <a:off x="2636394" y="2235547"/>
            <a:ext cx="7044635" cy="3598723"/>
          </a:xfrm>
        </p:spPr>
        <p:txBody>
          <a:bodyPr>
            <a:normAutofit/>
          </a:bodyPr>
          <a:lstStyle/>
          <a:p>
            <a:pPr marL="0" indent="0">
              <a:buNone/>
            </a:pPr>
            <a:r>
              <a:rPr lang="en-IE" sz="2800" b="1" dirty="0"/>
              <a:t>(</a:t>
            </a:r>
            <a:r>
              <a:rPr lang="en-IE" sz="2800" dirty="0"/>
              <a:t>"database"</a:t>
            </a:r>
            <a:r>
              <a:rPr lang="en-IE" sz="2800" dirty="0">
                <a:solidFill>
                  <a:schemeClr val="accent1">
                    <a:lumMod val="75000"/>
                  </a:schemeClr>
                </a:solidFill>
              </a:rPr>
              <a:t>[Title]</a:t>
            </a:r>
            <a:r>
              <a:rPr lang="en-IE" sz="2800" dirty="0"/>
              <a:t>   </a:t>
            </a:r>
            <a:r>
              <a:rPr lang="en-IE" sz="2800" dirty="0">
                <a:solidFill>
                  <a:schemeClr val="accent6">
                    <a:lumMod val="75000"/>
                  </a:schemeClr>
                </a:solidFill>
              </a:rPr>
              <a:t>OR</a:t>
            </a:r>
            <a:r>
              <a:rPr lang="en-IE" sz="2800" dirty="0"/>
              <a:t>   "repository"</a:t>
            </a:r>
            <a:r>
              <a:rPr lang="en-IE" sz="2800" dirty="0">
                <a:solidFill>
                  <a:srgbClr val="0070C0"/>
                </a:solidFill>
              </a:rPr>
              <a:t>[</a:t>
            </a:r>
            <a:r>
              <a:rPr lang="en-IE" sz="2800" dirty="0">
                <a:solidFill>
                  <a:schemeClr val="accent1">
                    <a:lumMod val="75000"/>
                  </a:schemeClr>
                </a:solidFill>
              </a:rPr>
              <a:t>Title] </a:t>
            </a:r>
          </a:p>
          <a:p>
            <a:pPr marL="457200" lvl="1" indent="0">
              <a:buNone/>
            </a:pPr>
            <a:r>
              <a:rPr lang="en-IE" sz="2800" dirty="0"/>
              <a:t>                </a:t>
            </a:r>
            <a:r>
              <a:rPr lang="en-IE" sz="2800" dirty="0">
                <a:solidFill>
                  <a:schemeClr val="accent6">
                    <a:lumMod val="75000"/>
                  </a:schemeClr>
                </a:solidFill>
              </a:rPr>
              <a:t>OR</a:t>
            </a:r>
            <a:r>
              <a:rPr lang="en-IE" sz="2800" dirty="0"/>
              <a:t>    "dataset"</a:t>
            </a:r>
            <a:r>
              <a:rPr lang="en-IE" sz="2800" dirty="0">
                <a:solidFill>
                  <a:srgbClr val="0070C0"/>
                </a:solidFill>
              </a:rPr>
              <a:t>[</a:t>
            </a:r>
            <a:r>
              <a:rPr lang="en-IE" sz="2800" dirty="0">
                <a:solidFill>
                  <a:schemeClr val="accent1">
                    <a:lumMod val="75000"/>
                  </a:schemeClr>
                </a:solidFill>
              </a:rPr>
              <a:t>Title]</a:t>
            </a:r>
            <a:r>
              <a:rPr lang="en-IE" sz="2800" b="1" dirty="0"/>
              <a:t>)</a:t>
            </a:r>
            <a:r>
              <a:rPr lang="en-IE" sz="2800" dirty="0"/>
              <a:t> </a:t>
            </a:r>
          </a:p>
          <a:p>
            <a:pPr marL="457200" lvl="1" indent="0">
              <a:buNone/>
            </a:pPr>
            <a:endParaRPr lang="en-IE" sz="2800" dirty="0"/>
          </a:p>
          <a:p>
            <a:pPr marL="0" indent="0" algn="ctr">
              <a:buNone/>
            </a:pPr>
            <a:r>
              <a:rPr lang="en-IE" sz="2800" dirty="0">
                <a:solidFill>
                  <a:schemeClr val="accent6">
                    <a:lumMod val="75000"/>
                  </a:schemeClr>
                </a:solidFill>
              </a:rPr>
              <a:t>AND</a:t>
            </a:r>
            <a:r>
              <a:rPr lang="en-IE" sz="2800" dirty="0"/>
              <a:t> </a:t>
            </a:r>
          </a:p>
          <a:p>
            <a:pPr marL="0" indent="0">
              <a:buNone/>
            </a:pPr>
            <a:endParaRPr lang="en-IE" sz="2800" dirty="0"/>
          </a:p>
          <a:p>
            <a:pPr marL="0" indent="0">
              <a:buNone/>
            </a:pPr>
            <a:r>
              <a:rPr lang="en-IE" sz="2800" b="1" dirty="0"/>
              <a:t>(</a:t>
            </a:r>
            <a:r>
              <a:rPr lang="en-IE" sz="2800" dirty="0"/>
              <a:t>"miRNA"</a:t>
            </a:r>
            <a:r>
              <a:rPr lang="en-IE" sz="2800" dirty="0">
                <a:solidFill>
                  <a:srgbClr val="0070C0"/>
                </a:solidFill>
              </a:rPr>
              <a:t>[</a:t>
            </a:r>
            <a:r>
              <a:rPr lang="en-IE" sz="2800" dirty="0">
                <a:solidFill>
                  <a:schemeClr val="accent1">
                    <a:lumMod val="75000"/>
                  </a:schemeClr>
                </a:solidFill>
              </a:rPr>
              <a:t>Title]       </a:t>
            </a:r>
            <a:r>
              <a:rPr lang="en-IE" sz="2800" dirty="0">
                <a:solidFill>
                  <a:schemeClr val="accent6">
                    <a:lumMod val="75000"/>
                  </a:schemeClr>
                </a:solidFill>
              </a:rPr>
              <a:t>OR</a:t>
            </a:r>
            <a:r>
              <a:rPr lang="en-IE" sz="2800" dirty="0"/>
              <a:t>    "microRNA"</a:t>
            </a:r>
            <a:r>
              <a:rPr lang="en-IE" sz="2800" dirty="0">
                <a:solidFill>
                  <a:schemeClr val="accent1">
                    <a:lumMod val="75000"/>
                  </a:schemeClr>
                </a:solidFill>
              </a:rPr>
              <a:t>[Title] </a:t>
            </a:r>
          </a:p>
          <a:p>
            <a:pPr marL="0" indent="0">
              <a:buNone/>
            </a:pPr>
            <a:r>
              <a:rPr lang="en-IE" sz="2800" dirty="0"/>
              <a:t>                     </a:t>
            </a:r>
            <a:r>
              <a:rPr lang="en-IE" sz="2800" dirty="0">
                <a:solidFill>
                  <a:schemeClr val="accent6">
                    <a:lumMod val="75000"/>
                  </a:schemeClr>
                </a:solidFill>
              </a:rPr>
              <a:t>OR</a:t>
            </a:r>
            <a:r>
              <a:rPr lang="en-IE" sz="2800" dirty="0"/>
              <a:t>   "micro RNA"</a:t>
            </a:r>
            <a:r>
              <a:rPr lang="en-IE" sz="2800" dirty="0">
                <a:solidFill>
                  <a:srgbClr val="0070C0"/>
                </a:solidFill>
              </a:rPr>
              <a:t>[Title]</a:t>
            </a:r>
            <a:r>
              <a:rPr lang="en-IE" sz="2800" b="1" dirty="0"/>
              <a:t>)</a:t>
            </a:r>
          </a:p>
          <a:p>
            <a:pPr marL="0" indent="0">
              <a:lnSpc>
                <a:spcPct val="250000"/>
              </a:lnSpc>
              <a:buNone/>
            </a:pP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422615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RNAi-based </a:t>
            </a:r>
            <a:r>
              <a:rPr lang="en-IE" dirty="0" smtClean="0"/>
              <a:t>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lstStyle/>
          <a:p>
            <a:r>
              <a:rPr lang="en-US" dirty="0" smtClean="0"/>
              <a:t>Evolution of miRNA study/importance</a:t>
            </a:r>
            <a:endParaRPr lang="en-I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037" y="2827053"/>
            <a:ext cx="6745262" cy="3574637"/>
          </a:xfrm>
          <a:prstGeom prst="rect">
            <a:avLst/>
          </a:prstGeom>
        </p:spPr>
      </p:pic>
    </p:spTree>
    <p:extLst>
      <p:ext uri="{BB962C8B-B14F-4D97-AF65-F5344CB8AC3E}">
        <p14:creationId xmlns:p14="http://schemas.microsoft.com/office/powerpoint/2010/main" val="8221470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pic>
        <p:nvPicPr>
          <p:cNvPr id="7" name="Content Placeholder 3"/>
          <p:cNvPicPr>
            <a:picLocks noChangeAspect="1"/>
          </p:cNvPicPr>
          <p:nvPr/>
        </p:nvPicPr>
        <p:blipFill>
          <a:blip r:embed="rId3"/>
          <a:stretch>
            <a:fillRect/>
          </a:stretch>
        </p:blipFill>
        <p:spPr>
          <a:xfrm>
            <a:off x="2055822" y="1561720"/>
            <a:ext cx="6884978" cy="4946375"/>
          </a:xfrm>
          <a:prstGeom prst="rect">
            <a:avLst/>
          </a:prstGeom>
        </p:spPr>
      </p:pic>
    </p:spTree>
    <p:extLst>
      <p:ext uri="{BB962C8B-B14F-4D97-AF65-F5344CB8AC3E}">
        <p14:creationId xmlns:p14="http://schemas.microsoft.com/office/powerpoint/2010/main" val="543419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12"/>
          </p:nvPr>
        </p:nvSpPr>
        <p:spPr/>
        <p:txBody>
          <a:bodyPr/>
          <a:lstStyle/>
          <a:p>
            <a:fld id="{0BCC9DF3-A57B-4383-B029-339E20DB8691}" type="slidenum">
              <a:rPr lang="en-IE" smtClean="0"/>
              <a:t>51</a:t>
            </a:fld>
            <a:endParaRPr lang="en-IE"/>
          </a:p>
        </p:txBody>
      </p:sp>
    </p:spTree>
    <p:extLst>
      <p:ext uri="{BB962C8B-B14F-4D97-AF65-F5344CB8AC3E}">
        <p14:creationId xmlns:p14="http://schemas.microsoft.com/office/powerpoint/2010/main" val="1095693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52</a:t>
            </a:fld>
            <a:endParaRPr lang="en-IE"/>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B3C830FB-6A84-7A40-A262-26C4832FD198}"/>
              </a:ext>
            </a:extLst>
          </p:cNvPr>
          <p:cNvSpPr txBox="1">
            <a:spLocks/>
          </p:cNvSpPr>
          <p:nvPr/>
        </p:nvSpPr>
        <p:spPr>
          <a:xfrm>
            <a:off x="7049768" y="25090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miRNAs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1275500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5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53</a:t>
            </a:fld>
            <a:endParaRPr lang="en-IE"/>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2066423" y="580528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Tissues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261438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54</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8210844" y="2095353"/>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Conditions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415149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55</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5808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56</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accent3"/>
          </a:lnRef>
          <a:fillRef idx="0">
            <a:schemeClr val="accent3"/>
          </a:fillRef>
          <a:effectRef idx="0">
            <a:schemeClr val="accent3"/>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accent3"/>
          </a:lnRef>
          <a:fillRef idx="0">
            <a:schemeClr val="accent3"/>
          </a:fillRef>
          <a:effectRef idx="0">
            <a:schemeClr val="accent3"/>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accent3"/>
          </a:lnRef>
          <a:fillRef idx="0">
            <a:schemeClr val="accent3"/>
          </a:fillRef>
          <a:effectRef idx="0">
            <a:schemeClr val="accent3"/>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5024686" y="16526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Similarity </a:t>
            </a:r>
            <a:endParaRPr lang="en-US" b="1" dirty="0">
              <a:ln w="22225">
                <a:noFill/>
                <a:prstDash val="solid"/>
              </a:ln>
              <a:solidFill>
                <a:srgbClr val="102A73"/>
              </a:solidFill>
              <a:latin typeface="Arial Black" panose="020B0A04020102020204" pitchFamily="34" charset="0"/>
            </a:endParaRPr>
          </a:p>
        </p:txBody>
      </p:sp>
      <p:sp>
        <p:nvSpPr>
          <p:cNvPr id="13" name="Oval 12"/>
          <p:cNvSpPr/>
          <p:nvPr/>
        </p:nvSpPr>
        <p:spPr>
          <a:xfrm rot="20168251">
            <a:off x="-121095" y="301830"/>
            <a:ext cx="5093391" cy="216854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itle 1">
            <a:extLst>
              <a:ext uri="{FF2B5EF4-FFF2-40B4-BE49-F238E27FC236}">
                <a16:creationId xmlns:a16="http://schemas.microsoft.com/office/drawing/2014/main" id="{B3C830FB-6A84-7A40-A262-26C4832FD198}"/>
              </a:ext>
            </a:extLst>
          </p:cNvPr>
          <p:cNvSpPr txBox="1">
            <a:spLocks/>
          </p:cNvSpPr>
          <p:nvPr/>
        </p:nvSpPr>
        <p:spPr>
          <a:xfrm>
            <a:off x="2688364" y="572555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smtClean="0">
                <a:ln w="22225">
                  <a:noFill/>
                  <a:prstDash val="solid"/>
                </a:ln>
                <a:solidFill>
                  <a:srgbClr val="102A73"/>
                </a:solidFill>
                <a:latin typeface="Arial Black" panose="020B0A04020102020204" pitchFamily="34" charset="0"/>
              </a:rPr>
              <a:t>Cliks</a:t>
            </a:r>
            <a:r>
              <a:rPr lang="en-US" b="1" dirty="0" smtClean="0">
                <a:ln w="22225">
                  <a:noFill/>
                  <a:prstDash val="solid"/>
                </a:ln>
                <a:solidFill>
                  <a:srgbClr val="102A73"/>
                </a:solidFill>
                <a:latin typeface="Arial Black" panose="020B0A04020102020204" pitchFamily="34" charset="0"/>
              </a:rPr>
              <a:t> </a:t>
            </a:r>
            <a:endParaRPr lang="en-US" b="1" dirty="0">
              <a:ln w="22225">
                <a:noFill/>
                <a:prstDash val="solid"/>
              </a:ln>
              <a:solidFill>
                <a:srgbClr val="102A73"/>
              </a:solidFill>
              <a:latin typeface="Arial Black" panose="020B0A04020102020204" pitchFamily="34" charset="0"/>
            </a:endParaRPr>
          </a:p>
        </p:txBody>
      </p:sp>
      <p:sp>
        <p:nvSpPr>
          <p:cNvPr id="32" name="Oval 31"/>
          <p:cNvSpPr/>
          <p:nvPr/>
        </p:nvSpPr>
        <p:spPr>
          <a:xfrm rot="20168251">
            <a:off x="6904288" y="2860074"/>
            <a:ext cx="4918658" cy="392262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31755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animBg="1"/>
      <p:bldP spid="31" grpId="0"/>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57</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7950346" y="997158"/>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Distance</a:t>
            </a:r>
            <a:endParaRPr lang="en-US" b="1" dirty="0">
              <a:ln w="22225">
                <a:noFill/>
                <a:prstDash val="solid"/>
              </a:ln>
              <a:solidFill>
                <a:srgbClr val="102A73"/>
              </a:solidFill>
              <a:latin typeface="Arial Black" panose="020B0A04020102020204" pitchFamily="34" charset="0"/>
            </a:endParaRPr>
          </a:p>
        </p:txBody>
      </p:sp>
      <p:sp>
        <p:nvSpPr>
          <p:cNvPr id="13" name="Rectangle 12"/>
          <p:cNvSpPr/>
          <p:nvPr/>
        </p:nvSpPr>
        <p:spPr>
          <a:xfrm>
            <a:off x="180143" y="2309362"/>
            <a:ext cx="44435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p:cNvSpPr/>
          <p:nvPr/>
        </p:nvSpPr>
        <p:spPr>
          <a:xfrm>
            <a:off x="4753818" y="182163"/>
            <a:ext cx="444352"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2</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p:cNvSpPr/>
          <p:nvPr/>
        </p:nvSpPr>
        <p:spPr>
          <a:xfrm>
            <a:off x="2713915" y="269145"/>
            <a:ext cx="444352"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rPr>
              <a:t>3</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995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P spid="31"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58</a:t>
            </a:fld>
            <a:endParaRPr lang="en-IE"/>
          </a:p>
        </p:txBody>
      </p:sp>
    </p:spTree>
    <p:extLst>
      <p:ext uri="{BB962C8B-B14F-4D97-AF65-F5344CB8AC3E}">
        <p14:creationId xmlns:p14="http://schemas.microsoft.com/office/powerpoint/2010/main" val="2131287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7" name="Picture 2" descr="https://static.wixstatic.com/media/6b5298_fcaea1a49201458aa80ed0145357354b~mv2.png/v1/fill/w_1000,h_449,al_c,usm_0.66_1.00_0.01/6b5298_fcaea1a49201458aa80ed0145357354b~mv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85" t="3165" r="3298" b="3273"/>
          <a:stretch/>
        </p:blipFill>
        <p:spPr bwMode="auto">
          <a:xfrm>
            <a:off x="429489" y="1570383"/>
            <a:ext cx="10612583" cy="4752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59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534572"/>
            <a:ext cx="10515600" cy="5642391"/>
          </a:xfrm>
        </p:spPr>
        <p:txBody>
          <a:bodyPr anchor="ctr"/>
          <a:lstStyle/>
          <a:p>
            <a:r>
              <a:rPr lang="en-US" dirty="0" smtClean="0"/>
              <a:t>MicroRNA </a:t>
            </a:r>
            <a:r>
              <a:rPr lang="en-US" dirty="0" smtClean="0"/>
              <a:t>databases</a:t>
            </a:r>
          </a:p>
          <a:p>
            <a:endParaRPr lang="en-US" dirty="0"/>
          </a:p>
          <a:p>
            <a:endParaRPr lang="en-US" dirty="0" smtClean="0"/>
          </a:p>
          <a:p>
            <a:endParaRPr lang="en-US" dirty="0" smtClean="0"/>
          </a:p>
          <a:p>
            <a:r>
              <a:rPr lang="en-US" dirty="0" smtClean="0"/>
              <a:t>MicroRNA Networks</a:t>
            </a:r>
          </a:p>
          <a:p>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6</a:t>
            </a:fld>
            <a:endParaRPr lang="en-IE"/>
          </a:p>
        </p:txBody>
      </p:sp>
    </p:spTree>
    <p:extLst>
      <p:ext uri="{BB962C8B-B14F-4D97-AF65-F5344CB8AC3E}">
        <p14:creationId xmlns:p14="http://schemas.microsoft.com/office/powerpoint/2010/main" val="1473231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US" dirty="0" err="1">
                <a:solidFill>
                  <a:schemeClr val="tx1"/>
                </a:solidFill>
              </a:rPr>
              <a:t>myomirs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5124" name="Picture 4" descr="MicroRNA-206: a Promising Theranostic Mar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 y="1449841"/>
            <a:ext cx="9144000" cy="463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55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rot="8144202">
            <a:off x="4193308" y="3634240"/>
            <a:ext cx="8579263" cy="2717695"/>
            <a:chOff x="3612737" y="2835954"/>
            <a:chExt cx="8579263" cy="2717695"/>
          </a:xfrm>
        </p:grpSpPr>
        <p:pic>
          <p:nvPicPr>
            <p:cNvPr id="6" name="Picture 5"/>
            <p:cNvPicPr>
              <a:picLocks noChangeAspect="1"/>
            </p:cNvPicPr>
            <p:nvPr/>
          </p:nvPicPr>
          <p:blipFill rotWithShape="1">
            <a:blip r:embed="rId3">
              <a:clrChange>
                <a:clrFrom>
                  <a:srgbClr val="FFFFFF"/>
                </a:clrFrom>
                <a:clrTo>
                  <a:srgbClr val="FFFFFF">
                    <a:alpha val="0"/>
                  </a:srgbClr>
                </a:clrTo>
              </a:clrChange>
              <a:grayscl/>
            </a:blip>
            <a:srcRect l="7851"/>
            <a:stretch/>
          </p:blipFill>
          <p:spPr>
            <a:xfrm>
              <a:off x="3612737" y="2835954"/>
              <a:ext cx="8579263" cy="2717695"/>
            </a:xfrm>
            <a:prstGeom prst="rect">
              <a:avLst/>
            </a:prstGeom>
          </p:spPr>
        </p:pic>
        <p:sp>
          <p:nvSpPr>
            <p:cNvPr id="5" name="Rectangle 4"/>
            <p:cNvSpPr/>
            <p:nvPr/>
          </p:nvSpPr>
          <p:spPr>
            <a:xfrm>
              <a:off x="8868229" y="3265714"/>
              <a:ext cx="638628"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8352972" y="4279052"/>
              <a:ext cx="878114" cy="23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a:xfrm>
            <a:off x="778565" y="2235547"/>
            <a:ext cx="9144000" cy="3918510"/>
          </a:xfrm>
        </p:spPr>
        <p:txBody>
          <a:bodyPr>
            <a:normAutofit fontScale="62500" lnSpcReduction="20000"/>
          </a:bodyPr>
          <a:lstStyle/>
          <a:p>
            <a:pPr marL="571500" indent="-571500">
              <a:lnSpc>
                <a:spcPct val="120000"/>
              </a:lnSpc>
            </a:pPr>
            <a:r>
              <a:rPr lang="en-US" sz="3600" b="1" dirty="0">
                <a:solidFill>
                  <a:schemeClr val="tx2">
                    <a:lumMod val="75000"/>
                  </a:schemeClr>
                </a:solidFill>
                <a:latin typeface="+mn-lt"/>
              </a:rPr>
              <a:t>18-25 </a:t>
            </a:r>
            <a:r>
              <a:rPr lang="en-US" sz="3600" b="1" dirty="0" err="1">
                <a:solidFill>
                  <a:schemeClr val="tx2">
                    <a:lumMod val="75000"/>
                  </a:schemeClr>
                </a:solidFill>
                <a:latin typeface="+mn-lt"/>
              </a:rPr>
              <a:t>nt</a:t>
            </a:r>
            <a:r>
              <a:rPr lang="en-US" sz="3600" b="1" dirty="0">
                <a:solidFill>
                  <a:schemeClr val="tx2">
                    <a:lumMod val="75000"/>
                  </a:schemeClr>
                </a:solidFill>
                <a:latin typeface="+mn-lt"/>
              </a:rPr>
              <a:t>  single stranded</a:t>
            </a:r>
          </a:p>
          <a:p>
            <a:pPr marL="571500" indent="-571500">
              <a:lnSpc>
                <a:spcPct val="170000"/>
              </a:lnSpc>
            </a:pPr>
            <a:r>
              <a:rPr lang="en-US" sz="3600" b="1" dirty="0">
                <a:solidFill>
                  <a:schemeClr val="tx2">
                    <a:lumMod val="75000"/>
                  </a:schemeClr>
                </a:solidFill>
                <a:latin typeface="+mn-lt"/>
              </a:rPr>
              <a:t>conserved small non-coding RNAs</a:t>
            </a:r>
          </a:p>
          <a:p>
            <a:pPr marL="571500" indent="-571500">
              <a:lnSpc>
                <a:spcPct val="170000"/>
              </a:lnSpc>
            </a:pPr>
            <a:r>
              <a:rPr lang="en-IE" sz="3600" b="1" dirty="0">
                <a:solidFill>
                  <a:schemeClr val="tx2">
                    <a:lumMod val="75000"/>
                  </a:schemeClr>
                </a:solidFill>
                <a:latin typeface="+mn-lt"/>
              </a:rPr>
              <a:t>regulate almost all cellular functions </a:t>
            </a:r>
          </a:p>
          <a:p>
            <a:pPr marL="1028700" lvl="1" indent="-571500">
              <a:lnSpc>
                <a:spcPct val="170000"/>
              </a:lnSpc>
            </a:pPr>
            <a:r>
              <a:rPr lang="en-IE" sz="3200" b="1" dirty="0" smtClean="0">
                <a:solidFill>
                  <a:schemeClr val="tx2">
                    <a:lumMod val="75000"/>
                  </a:schemeClr>
                </a:solidFill>
                <a:latin typeface="+mn-lt"/>
              </a:rPr>
              <a:t>cell proliferation</a:t>
            </a:r>
          </a:p>
          <a:p>
            <a:pPr marL="1028700" lvl="1" indent="-571500">
              <a:lnSpc>
                <a:spcPct val="170000"/>
              </a:lnSpc>
            </a:pPr>
            <a:r>
              <a:rPr lang="en-IE" sz="3200" b="1" dirty="0" smtClean="0">
                <a:solidFill>
                  <a:schemeClr val="tx2">
                    <a:lumMod val="75000"/>
                  </a:schemeClr>
                </a:solidFill>
                <a:latin typeface="+mn-lt"/>
              </a:rPr>
              <a:t>Growth</a:t>
            </a:r>
          </a:p>
          <a:p>
            <a:pPr marL="1028700" lvl="1" indent="-571500">
              <a:lnSpc>
                <a:spcPct val="170000"/>
              </a:lnSpc>
            </a:pPr>
            <a:r>
              <a:rPr lang="en-IE" sz="3200" b="1" dirty="0" smtClean="0">
                <a:solidFill>
                  <a:schemeClr val="tx2">
                    <a:lumMod val="75000"/>
                  </a:schemeClr>
                </a:solidFill>
                <a:latin typeface="+mn-lt"/>
              </a:rPr>
              <a:t>differentiation </a:t>
            </a:r>
          </a:p>
          <a:p>
            <a:pPr marL="1028700" lvl="1" indent="-571500">
              <a:lnSpc>
                <a:spcPct val="170000"/>
              </a:lnSpc>
            </a:pPr>
            <a:r>
              <a:rPr lang="en-IE" sz="3200" b="1" dirty="0" smtClean="0">
                <a:solidFill>
                  <a:schemeClr val="tx2">
                    <a:lumMod val="75000"/>
                  </a:schemeClr>
                </a:solidFill>
                <a:latin typeface="+mn-lt"/>
              </a:rPr>
              <a:t>fate </a:t>
            </a:r>
            <a:r>
              <a:rPr lang="en-IE" sz="3200" b="1" dirty="0">
                <a:solidFill>
                  <a:schemeClr val="tx2">
                    <a:lumMod val="75000"/>
                  </a:schemeClr>
                </a:solidFill>
                <a:latin typeface="+mn-lt"/>
              </a:rPr>
              <a:t>and behaviour of stem cells</a:t>
            </a:r>
            <a:endParaRPr lang="en-US" sz="3200" b="1" dirty="0">
              <a:solidFill>
                <a:schemeClr val="tx2">
                  <a:lumMod val="75000"/>
                </a:schemeClr>
              </a:solidFill>
              <a:latin typeface="+mn-lt"/>
            </a:endParaRPr>
          </a:p>
          <a:p>
            <a:endParaRPr lang="en-IE" dirty="0"/>
          </a:p>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What is a miRNA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215214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647700" y="2277431"/>
            <a:ext cx="10261600" cy="3214364"/>
          </a:xfrm>
          <a:prstGeom prst="rect">
            <a:avLst/>
          </a:prstGeom>
        </p:spPr>
      </p:pic>
      <p:sp>
        <p:nvSpPr>
          <p:cNvPr id="2" name="Title 1"/>
          <p:cNvSpPr>
            <a:spLocks noGrp="1"/>
          </p:cNvSpPr>
          <p:nvPr>
            <p:ph type="title"/>
          </p:nvPr>
        </p:nvSpPr>
        <p:spPr/>
        <p:txBody>
          <a:bodyPr/>
          <a:lstStyle/>
          <a:p>
            <a:r>
              <a:rPr lang="en-US" dirty="0" smtClean="0"/>
              <a:t>miRNA genesis</a:t>
            </a:r>
            <a:endParaRPr lang="en-IE" dirty="0"/>
          </a:p>
        </p:txBody>
      </p:sp>
    </p:spTree>
    <p:extLst>
      <p:ext uri="{BB962C8B-B14F-4D97-AF65-F5344CB8AC3E}">
        <p14:creationId xmlns:p14="http://schemas.microsoft.com/office/powerpoint/2010/main" val="3015464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E"/>
          </a:p>
        </p:txBody>
      </p:sp>
      <p:sp>
        <p:nvSpPr>
          <p:cNvPr id="2" name="Title 1"/>
          <p:cNvSpPr>
            <a:spLocks noGrp="1"/>
          </p:cNvSpPr>
          <p:nvPr>
            <p:ph type="title"/>
          </p:nvPr>
        </p:nvSpPr>
        <p:spPr/>
        <p:txBody>
          <a:bodyPr/>
          <a:lstStyle/>
          <a:p>
            <a:endParaRPr lang="en-IE" dirty="0"/>
          </a:p>
        </p:txBody>
      </p:sp>
      <p:pic>
        <p:nvPicPr>
          <p:cNvPr id="5" name="Picture 4"/>
          <p:cNvPicPr>
            <a:picLocks noChangeAspect="1"/>
          </p:cNvPicPr>
          <p:nvPr/>
        </p:nvPicPr>
        <p:blipFill>
          <a:blip r:embed="rId3"/>
          <a:stretch>
            <a:fillRect/>
          </a:stretch>
        </p:blipFill>
        <p:spPr>
          <a:xfrm>
            <a:off x="838200" y="1690688"/>
            <a:ext cx="9886950" cy="4457700"/>
          </a:xfrm>
          <a:prstGeom prst="rect">
            <a:avLst/>
          </a:prstGeom>
        </p:spPr>
      </p:pic>
    </p:spTree>
    <p:extLst>
      <p:ext uri="{BB962C8B-B14F-4D97-AF65-F5344CB8AC3E}">
        <p14:creationId xmlns:p14="http://schemas.microsoft.com/office/powerpoint/2010/main" val="2355015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a:t>
            </a:r>
            <a:r>
              <a:rPr lang="en-IE" dirty="0" err="1" smtClean="0"/>
              <a:t>RNAibased</a:t>
            </a:r>
            <a:r>
              <a:rPr lang="en-IE" dirty="0" smtClean="0"/>
              <a:t> 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normAutofit/>
          </a:bodyPr>
          <a:lstStyle/>
          <a:p>
            <a:r>
              <a:rPr lang="en-US" b="1" dirty="0">
                <a:solidFill>
                  <a:srgbClr val="4D1282"/>
                </a:solidFill>
                <a:latin typeface="Arial" panose="020B0604020202020204" pitchFamily="34" charset="0"/>
              </a:rPr>
              <a:t>Evolution of miRNA </a:t>
            </a:r>
            <a:r>
              <a:rPr lang="en-US" b="1" dirty="0" smtClean="0">
                <a:solidFill>
                  <a:srgbClr val="4D1282"/>
                </a:solidFill>
                <a:latin typeface="Arial" panose="020B0604020202020204" pitchFamily="34" charset="0"/>
              </a:rPr>
              <a:t>study</a:t>
            </a:r>
            <a:endParaRPr lang="en-IE" b="1" dirty="0">
              <a:solidFill>
                <a:srgbClr val="4D1282"/>
              </a:solidFill>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021" y="2980784"/>
            <a:ext cx="7316221" cy="3877216"/>
          </a:xfrm>
          <a:prstGeom prst="rect">
            <a:avLst/>
          </a:prstGeom>
        </p:spPr>
      </p:pic>
    </p:spTree>
    <p:extLst>
      <p:ext uri="{BB962C8B-B14F-4D97-AF65-F5344CB8AC3E}">
        <p14:creationId xmlns:p14="http://schemas.microsoft.com/office/powerpoint/2010/main" val="3276868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2588" y="2071688"/>
            <a:ext cx="9419872" cy="3884838"/>
          </a:xfrm>
          <a:prstGeom prst="rect">
            <a:avLst/>
          </a:prstGeom>
        </p:spPr>
      </p:pic>
      <p:sp>
        <p:nvSpPr>
          <p:cNvPr id="3" name="Title 2"/>
          <p:cNvSpPr>
            <a:spLocks noGrp="1"/>
          </p:cNvSpPr>
          <p:nvPr>
            <p:ph type="title"/>
          </p:nvPr>
        </p:nvSpPr>
        <p:spPr/>
        <p:txBody>
          <a:bodyPr>
            <a:normAutofit/>
          </a:bodyPr>
          <a:lstStyle/>
          <a:p>
            <a:r>
              <a:rPr lang="en-US" b="1" dirty="0">
                <a:solidFill>
                  <a:srgbClr val="4D1282"/>
                </a:solidFill>
                <a:latin typeface="Arial" panose="020B0604020202020204" pitchFamily="34" charset="0"/>
              </a:rPr>
              <a:t>Number of miRNA in some DB</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31701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4D1282"/>
                </a:solidFill>
                <a:latin typeface="Arial" panose="020B0604020202020204" pitchFamily="34" charset="0"/>
              </a:rPr>
              <a:t> Garbage in, garbage out (GIGO) </a:t>
            </a:r>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66</a:t>
            </a:fld>
            <a:endParaRPr lang="en-IE"/>
          </a:p>
        </p:txBody>
      </p:sp>
      <p:sp>
        <p:nvSpPr>
          <p:cNvPr id="5" name="Oval 4"/>
          <p:cNvSpPr/>
          <p:nvPr/>
        </p:nvSpPr>
        <p:spPr>
          <a:xfrm>
            <a:off x="1518105" y="2561060"/>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data</a:t>
            </a:r>
            <a:endParaRPr lang="en-IE" dirty="0"/>
          </a:p>
        </p:txBody>
      </p:sp>
      <p:sp>
        <p:nvSpPr>
          <p:cNvPr id="6" name="Oval 5"/>
          <p:cNvSpPr/>
          <p:nvPr/>
        </p:nvSpPr>
        <p:spPr>
          <a:xfrm>
            <a:off x="5021420" y="2560849"/>
            <a:ext cx="2028402" cy="2028402"/>
          </a:xfrm>
          <a:prstGeom prst="ellipse">
            <a:avLst/>
          </a:prstGeom>
          <a:solidFill>
            <a:srgbClr val="FF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amazing Data Science project ever</a:t>
            </a:r>
            <a:endParaRPr lang="en-IE" dirty="0"/>
          </a:p>
        </p:txBody>
      </p:sp>
      <p:sp>
        <p:nvSpPr>
          <p:cNvPr id="7" name="Oval 6"/>
          <p:cNvSpPr/>
          <p:nvPr/>
        </p:nvSpPr>
        <p:spPr>
          <a:xfrm>
            <a:off x="8424703" y="2560638"/>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results</a:t>
            </a:r>
            <a:endParaRPr lang="en-IE" dirty="0"/>
          </a:p>
        </p:txBody>
      </p:sp>
      <p:sp>
        <p:nvSpPr>
          <p:cNvPr id="8" name="Right Arrow 7"/>
          <p:cNvSpPr/>
          <p:nvPr/>
        </p:nvSpPr>
        <p:spPr>
          <a:xfrm>
            <a:off x="3789819" y="3260721"/>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p:cNvSpPr/>
          <p:nvPr/>
        </p:nvSpPr>
        <p:spPr>
          <a:xfrm>
            <a:off x="7199778" y="3255953"/>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9531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stuff</a:t>
            </a:r>
            <a:endParaRPr lang="en-IE" dirty="0"/>
          </a:p>
        </p:txBody>
      </p:sp>
      <p:sp>
        <p:nvSpPr>
          <p:cNvPr id="3" name="Content Placeholder 2"/>
          <p:cNvSpPr>
            <a:spLocks noGrp="1"/>
          </p:cNvSpPr>
          <p:nvPr>
            <p:ph idx="1"/>
          </p:nvPr>
        </p:nvSpPr>
        <p:spPr/>
        <p:txBody>
          <a:bodyPr/>
          <a:lstStyle/>
          <a:p>
            <a:r>
              <a:rPr lang="en-IE" dirty="0" smtClean="0"/>
              <a:t>Information </a:t>
            </a:r>
            <a:r>
              <a:rPr lang="en-IE" dirty="0"/>
              <a:t>that is set up for easy access, management and updating</a:t>
            </a:r>
          </a:p>
        </p:txBody>
      </p:sp>
      <p:sp>
        <p:nvSpPr>
          <p:cNvPr id="4" name="Slide Number Placeholder 3"/>
          <p:cNvSpPr>
            <a:spLocks noGrp="1"/>
          </p:cNvSpPr>
          <p:nvPr>
            <p:ph type="sldNum" sz="quarter" idx="12"/>
          </p:nvPr>
        </p:nvSpPr>
        <p:spPr/>
        <p:txBody>
          <a:bodyPr/>
          <a:lstStyle/>
          <a:p>
            <a:fld id="{0BCC9DF3-A57B-4383-B029-339E20DB8691}" type="slidenum">
              <a:rPr lang="en-IE" smtClean="0"/>
              <a:t>7</a:t>
            </a:fld>
            <a:endParaRPr lang="en-IE"/>
          </a:p>
        </p:txBody>
      </p:sp>
      <p:pic>
        <p:nvPicPr>
          <p:cNvPr id="5" name="Picture 2" descr="Icono de base de datos naranja (símbolo png)"/>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81354" y="2799467"/>
            <a:ext cx="3753192" cy="37531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64661" y="4091288"/>
            <a:ext cx="3459024" cy="584775"/>
          </a:xfrm>
          <a:prstGeom prst="rect">
            <a:avLst/>
          </a:prstGeom>
          <a:noFill/>
        </p:spPr>
        <p:txBody>
          <a:bodyPr wrap="none" rtlCol="0">
            <a:spAutoFit/>
          </a:bodyPr>
          <a:lstStyle/>
          <a:p>
            <a:r>
              <a:rPr lang="en-IE" sz="3200" dirty="0"/>
              <a:t>Relational database</a:t>
            </a:r>
          </a:p>
        </p:txBody>
      </p:sp>
    </p:spTree>
    <p:extLst>
      <p:ext uri="{BB962C8B-B14F-4D97-AF65-F5344CB8AC3E}">
        <p14:creationId xmlns:p14="http://schemas.microsoft.com/office/powerpoint/2010/main" val="67913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7700" y="1725289"/>
            <a:ext cx="10261600" cy="4318648"/>
          </a:xfrm>
          <a:prstGeom prst="rect">
            <a:avLst/>
          </a:prstGeom>
        </p:spPr>
      </p:pic>
      <p:sp>
        <p:nvSpPr>
          <p:cNvPr id="3" name="Title 2"/>
          <p:cNvSpPr>
            <a:spLocks noGrp="1"/>
          </p:cNvSpPr>
          <p:nvPr>
            <p:ph type="title"/>
          </p:nvPr>
        </p:nvSpPr>
        <p:spPr/>
        <p:txBody>
          <a:bodyPr/>
          <a:lstStyle/>
          <a:p>
            <a:r>
              <a:rPr lang="en-US" dirty="0" smtClean="0"/>
              <a:t>Tools4miRNA</a:t>
            </a:r>
            <a:endParaRPr lang="en-IE" dirty="0"/>
          </a:p>
        </p:txBody>
      </p:sp>
    </p:spTree>
    <p:extLst>
      <p:ext uri="{BB962C8B-B14F-4D97-AF65-F5344CB8AC3E}">
        <p14:creationId xmlns:p14="http://schemas.microsoft.com/office/powerpoint/2010/main" val="3920340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7703" y="1888847"/>
            <a:ext cx="9621593" cy="3991532"/>
          </a:xfrm>
          <a:prstGeom prst="rect">
            <a:avLst/>
          </a:prstGeom>
        </p:spPr>
      </p:pic>
      <p:sp>
        <p:nvSpPr>
          <p:cNvPr id="3" name="Title 2"/>
          <p:cNvSpPr>
            <a:spLocks noGrp="1"/>
          </p:cNvSpPr>
          <p:nvPr>
            <p:ph type="title"/>
          </p:nvPr>
        </p:nvSpPr>
        <p:spPr/>
        <p:txBody>
          <a:bodyPr/>
          <a:lstStyle/>
          <a:p>
            <a:r>
              <a:rPr lang="en-US" dirty="0" smtClean="0"/>
              <a:t>Tools4miRNA Search filters</a:t>
            </a:r>
            <a:endParaRPr lang="en-IE" dirty="0"/>
          </a:p>
        </p:txBody>
      </p:sp>
    </p:spTree>
    <p:extLst>
      <p:ext uri="{BB962C8B-B14F-4D97-AF65-F5344CB8AC3E}">
        <p14:creationId xmlns:p14="http://schemas.microsoft.com/office/powerpoint/2010/main" val="336740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6|9.4|11.5"/>
</p:tagLst>
</file>

<file path=ppt/tags/tag2.xml><?xml version="1.0" encoding="utf-8"?>
<p:tagLst xmlns:a="http://schemas.openxmlformats.org/drawingml/2006/main" xmlns:r="http://schemas.openxmlformats.org/officeDocument/2006/relationships" xmlns:p="http://schemas.openxmlformats.org/presentationml/2006/main">
  <p:tag name="TIMING" val="|1.2|8.8|6.2|6.4"/>
</p:tagLst>
</file>

<file path=ppt/tags/tag3.xml><?xml version="1.0" encoding="utf-8"?>
<p:tagLst xmlns:a="http://schemas.openxmlformats.org/drawingml/2006/main" xmlns:r="http://schemas.openxmlformats.org/officeDocument/2006/relationships" xmlns:p="http://schemas.openxmlformats.org/presentationml/2006/main">
  <p:tag name="TIMING" val="|0.9|0.3|0.3|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7890</TotalTime>
  <Words>1826</Words>
  <Application>Microsoft Office PowerPoint</Application>
  <PresentationFormat>Widescreen</PresentationFormat>
  <Paragraphs>588</Paragraphs>
  <Slides>66</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Arial Black</vt:lpstr>
      <vt:lpstr>Bernard MT Condensed</vt:lpstr>
      <vt:lpstr>Calibri</vt:lpstr>
      <vt:lpstr>Calibri Light</vt:lpstr>
      <vt:lpstr>Times New Roman</vt:lpstr>
      <vt:lpstr>Office Theme</vt:lpstr>
      <vt:lpstr>PowerPoint Presentation</vt:lpstr>
      <vt:lpstr>Computational approaches for the therapeutic target discovery to ame-liorate muscle wasting during aging and disease </vt:lpstr>
      <vt:lpstr>PowerPoint Presentation</vt:lpstr>
      <vt:lpstr>PowerPoint Presentation</vt:lpstr>
      <vt:lpstr>Evolution of miRNA study/importance</vt:lpstr>
      <vt:lpstr>PowerPoint Presentation</vt:lpstr>
      <vt:lpstr>Database stuff</vt:lpstr>
      <vt:lpstr>Tools4miRNA</vt:lpstr>
      <vt:lpstr>Tools4miRNA Search filters</vt:lpstr>
      <vt:lpstr>Noncoding RNA Database Resource</vt:lpstr>
      <vt:lpstr>NRDR result for miRNA</vt:lpstr>
      <vt:lpstr>Paper miner</vt:lpstr>
      <vt:lpstr>PowerPoint Presentation</vt:lpstr>
      <vt:lpstr>PowerPoint Presentation</vt:lpstr>
      <vt:lpstr>Download data</vt:lpstr>
      <vt:lpstr>Characterization</vt:lpstr>
      <vt:lpstr>PowerPoint Presentation</vt:lpstr>
      <vt:lpstr>Tool to standardize gene names</vt:lpstr>
      <vt:lpstr>My own local database</vt:lpstr>
      <vt:lpstr>Integration</vt:lpstr>
      <vt:lpstr>Queries</vt:lpstr>
      <vt:lpstr>PowerPoint Presentation</vt:lpstr>
      <vt:lpstr>Networks</vt:lpstr>
      <vt:lpstr>PowerPoint Presentation</vt:lpstr>
      <vt:lpstr>PowerPoint Presentation</vt:lpstr>
      <vt:lpstr>Graph</vt:lpstr>
      <vt:lpstr>Graph</vt:lpstr>
      <vt:lpstr>Definition of the network</vt:lpstr>
      <vt:lpstr>Queries</vt:lpstr>
      <vt:lpstr>PowerPoint Presentation</vt:lpstr>
      <vt:lpstr>What – How – For what</vt:lpstr>
      <vt:lpstr>Queries</vt:lpstr>
      <vt:lpstr>Queries</vt:lpstr>
      <vt:lpstr>Queries</vt:lpstr>
      <vt:lpstr>Queries</vt:lpstr>
      <vt:lpstr>PowerPoint Presentation</vt:lpstr>
      <vt:lpstr>Already reviewed literature</vt:lpstr>
      <vt:lpstr>Current approaches</vt:lpstr>
      <vt:lpstr>PowerPoint Presentation</vt:lpstr>
      <vt:lpstr>PowerPoint Presentation</vt:lpstr>
      <vt:lpstr>In DAG(D),the contribution of disease d to the semantic value of disease D was defined as:</vt:lpstr>
      <vt:lpstr>Functional similarity </vt:lpstr>
      <vt:lpstr>PowerPoint Presentation</vt:lpstr>
      <vt:lpstr>PowerPoint Presentation</vt:lpstr>
      <vt:lpstr>Acknowledgements</vt:lpstr>
      <vt:lpstr>Graph operations</vt:lpstr>
      <vt:lpstr>Multi-objective optimization</vt:lpstr>
      <vt:lpstr>How to select the data?</vt:lpstr>
      <vt:lpstr>How to select the data?</vt:lpstr>
      <vt:lpstr>How to select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myomirs</vt:lpstr>
      <vt:lpstr>What is a miRNA</vt:lpstr>
      <vt:lpstr>miRNA genesis</vt:lpstr>
      <vt:lpstr>PowerPoint Presentation</vt:lpstr>
      <vt:lpstr>Evolution of miRNA study</vt:lpstr>
      <vt:lpstr>Number of miRNA in some DB</vt:lpstr>
      <vt:lpstr> Garbage in, garbage out (GIGO)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100</cp:revision>
  <dcterms:created xsi:type="dcterms:W3CDTF">2022-03-25T15:01:36Z</dcterms:created>
  <dcterms:modified xsi:type="dcterms:W3CDTF">2022-05-27T10:42:09Z</dcterms:modified>
</cp:coreProperties>
</file>